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0" r:id="rId2"/>
    <p:sldId id="269" r:id="rId3"/>
    <p:sldId id="271" r:id="rId4"/>
    <p:sldId id="266" r:id="rId5"/>
    <p:sldId id="263" r:id="rId6"/>
    <p:sldId id="267" r:id="rId7"/>
    <p:sldId id="262" r:id="rId8"/>
  </p:sldIdLst>
  <p:sldSz cx="9144000" cy="6858000" type="screen4x3"/>
  <p:notesSz cx="6858000" cy="9144000"/>
  <p:defaultTextStyle>
    <a:lvl1pPr marL="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fr-FR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99FF00"/>
    <a:srgbClr val="00FF66"/>
    <a:srgbClr val="663366"/>
    <a:srgbClr val="CC33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16" autoAdjust="0"/>
    <p:restoredTop sz="94660" autoAdjust="0"/>
  </p:normalViewPr>
  <p:slideViewPr>
    <p:cSldViewPr>
      <p:cViewPr varScale="1">
        <p:scale>
          <a:sx n="112" d="100"/>
          <a:sy n="112" d="100"/>
        </p:scale>
        <p:origin x="-2624" y="-104"/>
      </p:cViewPr>
      <p:guideLst>
        <p:guide orient="horz" pos="2112"/>
        <p:guide pos="4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fr-FR" sz="1200"/>
            </a:lvl1pPr>
            <a:extLst/>
          </a:lstStyle>
          <a:p>
            <a:endParaRPr lang="fr-FR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fr-FR" sz="1200"/>
            </a:lvl1pPr>
            <a:extLst/>
          </a:lstStyle>
          <a:p>
            <a:fld id="{6E7D018D-748F-47BF-843A-40349A141CAC}" type="datetimeFigureOut">
              <a:rPr lang="fr-FR" smtClean="0"/>
              <a:pPr/>
              <a:t>26/03/15</a:t>
            </a:fld>
            <a:endParaRPr lang="fr-FR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fr-FR" sz="1200"/>
            </a:lvl1pPr>
            <a:extLst/>
          </a:lstStyle>
          <a:p>
            <a:endParaRPr lang="fr-FR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fr-FR" sz="1200"/>
            </a:lvl1pPr>
            <a:extLst/>
          </a:lstStyle>
          <a:p>
            <a:fld id="{04AC5213-BACC-41AB-9B61-B40CF6C5296E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2570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fr-FR" sz="1200"/>
            </a:lvl1pPr>
            <a:extLst/>
          </a:lstStyle>
          <a:p>
            <a:endParaRPr lang="fr-FR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fr-FR" sz="1200"/>
            </a:lvl1pPr>
            <a:extLst/>
          </a:lstStyle>
          <a:p>
            <a:fld id="{23E9B8FB-2ABD-42C9-A6DA-A6789EAF441D}" type="datetimeFigureOut">
              <a:rPr lang="fr-FR"/>
              <a:pPr/>
              <a:t>26/03/15</a:t>
            </a:fld>
            <a:endParaRPr lang="fr-FR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fr-FR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Niveau 2</a:t>
            </a:r>
          </a:p>
          <a:p>
            <a:pPr lvl="2"/>
            <a:r>
              <a:rPr lang="fr-FR"/>
              <a:t>Niveau 3</a:t>
            </a:r>
          </a:p>
          <a:p>
            <a:pPr lvl="3"/>
            <a:r>
              <a:rPr lang="fr-FR"/>
              <a:t>Niveau 4</a:t>
            </a:r>
          </a:p>
          <a:p>
            <a:pPr lvl="4"/>
            <a:r>
              <a:rPr lang="fr-FR"/>
              <a:t>Niveau 5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fr-FR" sz="1200"/>
            </a:lvl1pPr>
            <a:extLst/>
          </a:lstStyle>
          <a:p>
            <a:endParaRPr lang="fr-FR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fr-FR" sz="1200"/>
            </a:lvl1pPr>
            <a:extLst/>
          </a:lstStyle>
          <a:p>
            <a:fld id="{BE2A7042-DEED-4AA1-9E89-4A16B2572577}" type="slidenum">
              <a:rPr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153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fr-F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de l'a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fr-FR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fr-FR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le titre de l'album photo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chemeClr val="bg1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fr-FR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fr-FR"/>
              <a:t>Cliquez pour ajouter une date ou des informations détaillées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ys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fr-FR" sz="2400" i="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fr-FR" sz="2000" i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ysage en mode Plein éc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fr-FR" i="0"/>
              <a:t>Cliquez sur l'icône pour ajouter une image en mode Page entière</a:t>
            </a:r>
            <a:endParaRPr kumimoji="0" lang="fr-FR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'a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fr-FR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sous-titre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fr-FR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fr-FR"/>
              <a:t>Cliquez pour ajouter un titre de section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2 poses avec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fr-FR" sz="18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fr-FR" sz="18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ysage 2 poses avec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fr-FR" sz="18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fr-FR" sz="18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oses mélangé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fr-FR" sz="2000" i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3 poses avec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fr-FR" sz="20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fr-FR" sz="20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fr-FR" sz="20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ysage 3 pos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fr-FR" sz="2000" i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oses mélang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4 poses avec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fr-FR" sz="16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fr-FR" sz="16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fr-FR" sz="16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fr-FR" sz="16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ysage 4 poses avec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fr-FR" sz="16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fr-FR" sz="16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fr-FR" sz="16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fr-FR" sz="16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4 poses avec gran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fr-FR" sz="2800" baseline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oses : portrait 1 pose, paysage 3 po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poses : paysage 3 poses, portrait 2 po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poses : paysage 2 poses, portrait 3 po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fr-FR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ré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fr-FR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fr-FR" sz="2000" i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ré 2 pos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fr-FR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fr-FR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fr-FR" sz="2000" i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fr-FR" sz="2000" i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fr-FR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kumimoji="0" lang="fr-FR" smtClean="0"/>
              <a:t>Faire glisser l'image vers l'espace réservé ou cliquer sur l'icône pour l'ajouter</a:t>
            </a:r>
            <a:endParaRPr kumimoji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fr-FR" sz="2000" i="0"/>
            </a:lvl1pPr>
            <a:extLst/>
          </a:lstStyle>
          <a:p>
            <a:pPr lvl="0"/>
            <a:r>
              <a:rPr kumimoji="0" lang="fr-FR"/>
              <a:t>Cliquez pour ajouter une légende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fr-FR">
                <a:solidFill>
                  <a:srgbClr val="FFFFFF"/>
                </a:solidFill>
              </a:rPr>
              <a:pPr/>
              <a:t>‹#›</a:t>
            </a:fld>
            <a:endParaRPr kumimoji="0" lang="fr-F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kumimoji="0" lang="fr-FR" smtClean="0"/>
              <a:t>Cliquez et modifiez le titre</a:t>
            </a:r>
            <a:endParaRPr kumimoji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kumimoji="0" lang="fr-FR"/>
              <a:pPr/>
              <a:t>26/03/15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/>
              <a:pPr/>
              <a:t>‹#›</a:t>
            </a:fld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kumimoji="0" lang="fr-FR"/>
              <a:pPr/>
              <a:t>26/03/15</a:t>
            </a:fld>
            <a:endParaRPr kumimoji="0"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/>
              <a:pPr/>
              <a:t>‹#›</a:t>
            </a:fld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fr-FR" smtClean="0"/>
              <a:t>Cliquez et modifiez le titre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fr-FR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fr-FR">
                <a:solidFill>
                  <a:schemeClr val="bg1"/>
                </a:solidFill>
              </a:rPr>
              <a:pPr algn="r"/>
              <a:t>26/03/15</a:t>
            </a:fld>
            <a:endParaRPr kumimoji="0" lang="fr-FR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fr-FR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fr-FR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fr-FR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fr-FR">
                <a:solidFill>
                  <a:schemeClr val="bg1"/>
                </a:solidFill>
              </a:rPr>
              <a:pPr/>
              <a:t>‹#›</a:t>
            </a:fld>
            <a:endParaRPr kumimoji="0" lang="fr-FR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fr-FR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fr-FR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fr-FR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fr-FR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fr-FR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fr-FR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fr-FR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g"/><Relationship Id="rId8" Type="http://schemas.openxmlformats.org/officeDocument/2006/relationships/image" Target="../media/image8.jpeg"/><Relationship Id="rId9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7.jpg"/><Relationship Id="rId5" Type="http://schemas.openxmlformats.org/officeDocument/2006/relationships/image" Target="../media/image12.jp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image" Target="../media/image15.png"/><Relationship Id="rId9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eg"/><Relationship Id="rId5" Type="http://schemas.openxmlformats.org/officeDocument/2006/relationships/image" Target="../media/image18.jpg"/><Relationship Id="rId6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7" Type="http://schemas.openxmlformats.org/officeDocument/2006/relationships/image" Target="../media/image25.jpeg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057400" y="152400"/>
            <a:ext cx="4191000" cy="750332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Eduquer à la mer et au littoral</a:t>
            </a:r>
          </a:p>
          <a:p>
            <a:pPr algn="ctr"/>
            <a:r>
              <a:rPr lang="fr-F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AguaRiem</a:t>
            </a:r>
            <a:endParaRPr lang="fr-F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85800" y="1371600"/>
            <a:ext cx="792480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Sensibilisation de la jeune génération au monde de la mer </a:t>
            </a:r>
          </a:p>
          <a:p>
            <a:pPr algn="ctr"/>
            <a:r>
              <a:rPr lang="fr-FR" b="1" dirty="0" smtClean="0"/>
              <a:t>Aimer </a:t>
            </a:r>
            <a:r>
              <a:rPr lang="fr-FR" b="1" dirty="0"/>
              <a:t>la mer c’est la respecter ! </a:t>
            </a:r>
          </a:p>
          <a:p>
            <a:pPr algn="ctr"/>
            <a:r>
              <a:rPr lang="fr-FR" b="1" dirty="0"/>
              <a:t>			Apprécier c’est aussi la </a:t>
            </a:r>
            <a:r>
              <a:rPr lang="fr-FR" b="1" dirty="0" smtClean="0"/>
              <a:t>respecter !</a:t>
            </a:r>
            <a:endParaRPr lang="fr-FR" b="1" dirty="0"/>
          </a:p>
          <a:p>
            <a:pPr algn="ctr"/>
            <a:endParaRPr lang="fr-FR" b="1" dirty="0"/>
          </a:p>
          <a:p>
            <a:pPr marL="87313" algn="ctr"/>
            <a:r>
              <a:rPr lang="fr-FR" b="1" dirty="0" smtClean="0"/>
              <a:t>Comment </a:t>
            </a:r>
            <a:r>
              <a:rPr lang="fr-FR" b="1" dirty="0"/>
              <a:t>faire rêver, mais surtout faire entendre </a:t>
            </a:r>
            <a:endParaRPr lang="fr-FR" b="1" dirty="0" smtClean="0"/>
          </a:p>
          <a:p>
            <a:pPr marL="358775" algn="ctr"/>
            <a:r>
              <a:rPr lang="fr-FR" b="1" dirty="0" smtClean="0"/>
              <a:t>«</a:t>
            </a:r>
            <a:r>
              <a:rPr lang="fr-FR" b="1" dirty="0"/>
              <a:t>  la protection des océans » </a:t>
            </a:r>
            <a:endParaRPr lang="fr-FR" b="1" dirty="0" smtClean="0"/>
          </a:p>
          <a:p>
            <a:pPr marL="358775" algn="ctr"/>
            <a:endParaRPr lang="fr-FR" b="1" dirty="0"/>
          </a:p>
          <a:p>
            <a:pPr algn="ctr"/>
            <a:r>
              <a:rPr lang="fr-FR" b="1" dirty="0"/>
              <a:t> </a:t>
            </a:r>
            <a:r>
              <a:rPr lang="fr-FR" b="1" dirty="0" smtClean="0"/>
              <a:t> Le </a:t>
            </a:r>
            <a:r>
              <a:rPr lang="fr-FR" b="1" dirty="0"/>
              <a:t>RIEM mène et mènera ces actions </a:t>
            </a:r>
            <a:r>
              <a:rPr lang="fr-FR" b="1" dirty="0" smtClean="0"/>
              <a:t>pour :</a:t>
            </a:r>
            <a:endParaRPr lang="fr-FR" b="1" dirty="0"/>
          </a:p>
          <a:p>
            <a:pPr algn="ctr"/>
            <a:endParaRPr lang="fr-FR" b="1" dirty="0"/>
          </a:p>
          <a:p>
            <a:pPr algn="ctr"/>
            <a:r>
              <a:rPr lang="fr-FR" b="1" dirty="0"/>
              <a:t>		Faire découvrir et comprendre le monde qui entoure l’enfant  </a:t>
            </a:r>
          </a:p>
          <a:p>
            <a:pPr algn="ctr"/>
            <a:r>
              <a:rPr lang="fr-FR" b="1" dirty="0"/>
              <a:t>		lui permettre de se représenter </a:t>
            </a:r>
          </a:p>
          <a:p>
            <a:pPr algn="ctr"/>
            <a:r>
              <a:rPr lang="fr-FR" b="1" dirty="0"/>
              <a:t>		De s’exprimer, et </a:t>
            </a:r>
          </a:p>
          <a:p>
            <a:pPr algn="ctr"/>
            <a:r>
              <a:rPr lang="fr-FR" b="1" dirty="0"/>
              <a:t>		lui prouver Le rôle actif qu’il peut jouer. </a:t>
            </a:r>
            <a:endParaRPr lang="fr-FR" b="1" dirty="0" smtClean="0"/>
          </a:p>
          <a:p>
            <a:pPr marL="87313" algn="ctr"/>
            <a:r>
              <a:rPr lang="fr-FR" b="1" dirty="0" smtClean="0"/>
              <a:t>Mais </a:t>
            </a:r>
            <a:r>
              <a:rPr lang="fr-FR" b="1" dirty="0"/>
              <a:t>également :</a:t>
            </a:r>
          </a:p>
          <a:p>
            <a:pPr algn="ctr"/>
            <a:r>
              <a:rPr lang="fr-FR" b="1" dirty="0"/>
              <a:t>		Donner aux enfants quelques repères sur le littoral, </a:t>
            </a:r>
          </a:p>
          <a:p>
            <a:pPr algn="ctr"/>
            <a:r>
              <a:rPr lang="fr-FR" b="1" dirty="0"/>
              <a:t>		sa spécificité sa protection.</a:t>
            </a:r>
          </a:p>
          <a:p>
            <a:pPr algn="ctr"/>
            <a:endParaRPr lang="fr-FR" b="1" dirty="0"/>
          </a:p>
          <a:p>
            <a:pPr algn="ctr"/>
            <a:r>
              <a:rPr lang="fr-FR" b="1" dirty="0"/>
              <a:t>	Ainsi c’est  l’aider à lui faire prendre conscience de l’impact de ses gestes et </a:t>
            </a:r>
          </a:p>
          <a:p>
            <a:pPr algn="ctr"/>
            <a:r>
              <a:rPr lang="fr-FR" b="1" dirty="0"/>
              <a:t>	des devoirs qu’il doit  pour la nature</a:t>
            </a:r>
          </a:p>
        </p:txBody>
      </p:sp>
      <p:pic>
        <p:nvPicPr>
          <p:cNvPr id="5" name="Image 4" descr="R.aAlgoBox 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990600"/>
            <a:ext cx="2336800" cy="2107702"/>
          </a:xfrm>
          <a:prstGeom prst="rect">
            <a:avLst/>
          </a:prstGeom>
        </p:spPr>
      </p:pic>
      <p:pic>
        <p:nvPicPr>
          <p:cNvPr id="10" name="Image 9" descr="LOGO-RIEM.web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00" y="76200"/>
            <a:ext cx="822928" cy="822928"/>
          </a:xfrm>
          <a:prstGeom prst="ellipse">
            <a:avLst/>
          </a:prstGeom>
          <a:ln w="76200" cap="rnd" cmpd="sng">
            <a:solidFill>
              <a:srgbClr val="CAF278"/>
            </a:solidFill>
            <a:prstDash val="sysDash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8433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66800" y="3733800"/>
            <a:ext cx="3200400" cy="685800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Jouer à « qui mange qui ! »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3" name="Image 2" descr="apprentissag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0" y="5742700"/>
            <a:ext cx="2108200" cy="1054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oneTexte 4"/>
          <p:cNvSpPr txBox="1"/>
          <p:nvPr/>
        </p:nvSpPr>
        <p:spPr>
          <a:xfrm>
            <a:off x="5715000" y="44958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FF66"/>
                </a:solidFill>
              </a:rPr>
              <a:t>J’apprends, Je comprends, j’applique ….! </a:t>
            </a:r>
          </a:p>
          <a:p>
            <a:pPr algn="ctr"/>
            <a:r>
              <a:rPr lang="fr-FR" dirty="0" smtClean="0">
                <a:solidFill>
                  <a:srgbClr val="00FF66"/>
                </a:solidFill>
              </a:rPr>
              <a:t>Et si j’applique…!!! </a:t>
            </a:r>
          </a:p>
          <a:p>
            <a:pPr algn="ctr"/>
            <a:r>
              <a:rPr lang="fr-FR" dirty="0" smtClean="0">
                <a:solidFill>
                  <a:srgbClr val="00FF66"/>
                </a:solidFill>
              </a:rPr>
              <a:t>Je respecte…!!</a:t>
            </a:r>
            <a:endParaRPr lang="fr-FR" dirty="0">
              <a:solidFill>
                <a:srgbClr val="00FF66"/>
              </a:solidFill>
            </a:endParaRPr>
          </a:p>
        </p:txBody>
      </p:sp>
      <p:pic>
        <p:nvPicPr>
          <p:cNvPr id="8" name="Image 7" descr="yeux étonnés-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400" y="1600200"/>
            <a:ext cx="1150080" cy="1165553"/>
          </a:xfrm>
          <a:prstGeom prst="roundRect">
            <a:avLst>
              <a:gd name="adj" fmla="val 16667"/>
            </a:avLst>
          </a:prstGeom>
          <a:solidFill>
            <a:srgbClr val="D0FF44"/>
          </a:solidFill>
          <a:ln>
            <a:solidFill>
              <a:srgbClr val="94C60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j0321055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4343400"/>
            <a:ext cx="1935163" cy="12626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Text Placeholder 3"/>
          <p:cNvSpPr txBox="1">
            <a:spLocks/>
          </p:cNvSpPr>
          <p:nvPr/>
        </p:nvSpPr>
        <p:spPr>
          <a:xfrm>
            <a:off x="5715000" y="282205"/>
            <a:ext cx="3200400" cy="6553200"/>
          </a:xfrm>
          <a:prstGeom prst="rect">
            <a:avLst/>
          </a:prstGeom>
          <a:ln>
            <a:noFill/>
          </a:ln>
        </p:spPr>
        <p:txBody>
          <a:bodyPr vert="horz" tIns="91440" bIns="91440" rtlCol="0" anchor="t">
            <a:norm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fr-FR" sz="2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kumimoji="0" lang="fr-FR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fr-FR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kumimoji="0" lang="fr-FR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kumimoji="0" lang="fr-FR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fr-FR" dirty="0" smtClean="0">
                <a:solidFill>
                  <a:srgbClr val="FFFFFF"/>
                </a:solidFill>
              </a:rPr>
              <a:t>Le plancton</a:t>
            </a:r>
          </a:p>
          <a:p>
            <a:r>
              <a:rPr lang="fr-FR" dirty="0" smtClean="0"/>
              <a:t>       </a:t>
            </a:r>
            <a:r>
              <a:rPr lang="fr-FR" dirty="0" smtClean="0">
                <a:solidFill>
                  <a:srgbClr val="FF0000"/>
                </a:solidFill>
              </a:rPr>
              <a:t> Le zooplancton</a:t>
            </a:r>
          </a:p>
          <a:p>
            <a:r>
              <a:rPr lang="fr-FR" dirty="0" smtClean="0"/>
              <a:t>	</a:t>
            </a:r>
            <a:r>
              <a:rPr lang="fr-FR" dirty="0" smtClean="0">
                <a:solidFill>
                  <a:srgbClr val="CC33CC"/>
                </a:solidFill>
              </a:rPr>
              <a:t>Le phytoplancton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11" name="Image 10" descr="poubelle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0" y="5562600"/>
            <a:ext cx="1066800" cy="11714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2860274"/>
            <a:ext cx="1037087" cy="1137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j0321055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" r="-11"/>
          <a:stretch/>
        </p:blipFill>
        <p:spPr>
          <a:xfrm>
            <a:off x="228600" y="304800"/>
            <a:ext cx="4754563" cy="3360738"/>
          </a:xfrm>
          <a:prstGeom prst="rect">
            <a:avLst/>
          </a:prstGeom>
          <a:ln w="127000" cap="rnd">
            <a:solidFill>
              <a:srgbClr val="94C6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Image 12" descr="LOGO-RIEM.web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5867400"/>
            <a:ext cx="822928" cy="822928"/>
          </a:xfrm>
          <a:prstGeom prst="ellipse">
            <a:avLst/>
          </a:prstGeom>
          <a:ln w="76200" cap="rnd" cmpd="sng">
            <a:solidFill>
              <a:srgbClr val="CAF278"/>
            </a:solidFill>
            <a:prstDash val="sysDash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6613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321055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" y="381000"/>
            <a:ext cx="3581400" cy="5410200"/>
          </a:xfrm>
          <a:prstGeom prst="rect">
            <a:avLst/>
          </a:prstGeom>
          <a:solidFill>
            <a:schemeClr val="bg1"/>
          </a:solidFill>
          <a:ln w="76200" cap="rnd" cmpd="sng" algn="ctr">
            <a:solidFill>
              <a:srgbClr val="FF0000"/>
            </a:solidFill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1524000" y="593467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FFFF"/>
                </a:solidFill>
              </a:rPr>
              <a:t>J’apprends, Je comprends,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FFFFFF"/>
                </a:solidFill>
              </a:rPr>
              <a:t>j’applique ….! Et si j’applique…!!</a:t>
            </a:r>
            <a:r>
              <a:rPr lang="fr-FR" smtClean="0">
                <a:solidFill>
                  <a:srgbClr val="FFFFFF"/>
                </a:solidFill>
              </a:rPr>
              <a:t>! </a:t>
            </a:r>
          </a:p>
          <a:p>
            <a:pPr algn="ctr"/>
            <a:r>
              <a:rPr lang="fr-FR" smtClean="0">
                <a:solidFill>
                  <a:srgbClr val="FFFFFF"/>
                </a:solidFill>
              </a:rPr>
              <a:t>Je </a:t>
            </a:r>
            <a:r>
              <a:rPr lang="fr-FR" dirty="0" smtClean="0">
                <a:solidFill>
                  <a:srgbClr val="FFFFFF"/>
                </a:solidFill>
              </a:rPr>
              <a:t>respecte…!!</a:t>
            </a: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3" name="Image 2" descr="Duree-biodegradation-dechets-Mer-Kerken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0" y="381000"/>
            <a:ext cx="3523643" cy="5410200"/>
          </a:xfrm>
          <a:prstGeom prst="rect">
            <a:avLst/>
          </a:prstGeom>
        </p:spPr>
      </p:pic>
      <p:pic>
        <p:nvPicPr>
          <p:cNvPr id="9" name="Image 8" descr="LOGO-RIEM.web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5943600"/>
            <a:ext cx="822928" cy="822928"/>
          </a:xfrm>
          <a:prstGeom prst="ellipse">
            <a:avLst/>
          </a:prstGeom>
          <a:ln w="76200" cap="rnd" cmpd="sng">
            <a:solidFill>
              <a:srgbClr val="CAF278"/>
            </a:solidFill>
            <a:prstDash val="sysDash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0751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241965"/>
            <a:ext cx="6858000" cy="306038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dirty="0" smtClean="0"/>
              <a:t>D’abord, c’est quoi, les marées……..!!!!! la lune le soleil, ………depuis les temps….!!</a:t>
            </a:r>
          </a:p>
          <a:p>
            <a:r>
              <a:rPr lang="fr-FR" sz="1600" dirty="0" smtClean="0"/>
              <a:t>Mais c’est quoi……!!!!!!! Oups, on se détend, on explique et là …., </a:t>
            </a:r>
            <a:endParaRPr lang="fr-FR" sz="1600" dirty="0"/>
          </a:p>
        </p:txBody>
      </p:sp>
      <p:sp>
        <p:nvSpPr>
          <p:cNvPr id="2" name="ZoneTexte 1"/>
          <p:cNvSpPr txBox="1"/>
          <p:nvPr/>
        </p:nvSpPr>
        <p:spPr>
          <a:xfrm>
            <a:off x="152400" y="762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marées hautes les marées basses..!!!!! C ‘est qui….!! C’est quoi..!!!!!</a:t>
            </a:r>
            <a:endParaRPr lang="fr-FR" dirty="0"/>
          </a:p>
        </p:txBody>
      </p:sp>
      <p:pic>
        <p:nvPicPr>
          <p:cNvPr id="3" name="Image 2" descr="yeux étonnés-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29260"/>
            <a:ext cx="1042147" cy="1143000"/>
          </a:xfrm>
          <a:prstGeom prst="roundRect">
            <a:avLst>
              <a:gd name="adj" fmla="val 16667"/>
            </a:avLst>
          </a:prstGeom>
          <a:ln>
            <a:solidFill>
              <a:srgbClr val="94C60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Image 5" descr="yeux étonnés.jpg"/>
          <p:cNvPicPr>
            <a:picLocks noChangeAspect="1"/>
          </p:cNvPicPr>
          <p:nvPr/>
        </p:nvPicPr>
        <p:blipFill>
          <a:blip r:embed="rId5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4267200"/>
            <a:ext cx="2362200" cy="1181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 descr="GRANDES MAREES_1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1400" y="457200"/>
            <a:ext cx="1625600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3" name="Image 12" descr="yeux étonnés-2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4343400"/>
            <a:ext cx="1219200" cy="1134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800" y="5486400"/>
            <a:ext cx="1549400" cy="1162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Image 9" descr="LOGO-RIEM.web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3360545"/>
            <a:ext cx="822928" cy="822928"/>
          </a:xfrm>
          <a:prstGeom prst="ellipse">
            <a:avLst/>
          </a:prstGeom>
          <a:ln w="76200" cap="rnd" cmpd="sng">
            <a:solidFill>
              <a:srgbClr val="CAF278"/>
            </a:solidFill>
            <a:prstDash val="sysDash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648200" y="228600"/>
            <a:ext cx="3886200" cy="6324600"/>
          </a:xfrm>
        </p:spPr>
        <p:txBody>
          <a:bodyPr>
            <a:normAutofit lnSpcReduction="10000"/>
          </a:bodyPr>
          <a:lstStyle/>
          <a:p>
            <a:endParaRPr lang="fr-FR" dirty="0" smtClean="0"/>
          </a:p>
          <a:p>
            <a:endParaRPr lang="fr-FR" dirty="0" smtClean="0"/>
          </a:p>
          <a:p>
            <a:pPr algn="r"/>
            <a:r>
              <a:rPr lang="fr-FR" sz="2800" dirty="0" smtClean="0"/>
              <a:t>!!!!!!!!!!!!!!!!!!!</a:t>
            </a:r>
          </a:p>
          <a:p>
            <a:endParaRPr lang="fr-FR" dirty="0"/>
          </a:p>
          <a:p>
            <a:pPr algn="ctr"/>
            <a:r>
              <a:rPr lang="fr-FR" dirty="0" smtClean="0"/>
              <a:t>Mais qu’est ce qu’est cette bête…!!!!</a:t>
            </a:r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r>
              <a:rPr lang="fr-FR" dirty="0" smtClean="0"/>
              <a:t>Le nautile … Jule Verne…!!!!</a:t>
            </a:r>
          </a:p>
          <a:p>
            <a:pPr algn="ctr"/>
            <a:endParaRPr lang="fr-FR" dirty="0"/>
          </a:p>
          <a:p>
            <a:pPr algn="ctr"/>
            <a:r>
              <a:rPr lang="fr-FR" dirty="0" smtClean="0"/>
              <a:t>A quoi servent les sous marins                               scientifiques….!!!</a:t>
            </a:r>
          </a:p>
          <a:p>
            <a:pPr algn="ctr"/>
            <a:r>
              <a:rPr lang="fr-FR" dirty="0" smtClean="0"/>
              <a:t> </a:t>
            </a:r>
            <a:endParaRPr lang="fr-FR" dirty="0"/>
          </a:p>
          <a:p>
            <a:pPr algn="ctr"/>
            <a:endParaRPr lang="fr-FR" dirty="0" smtClean="0"/>
          </a:p>
          <a:p>
            <a:pPr algn="ctr"/>
            <a:r>
              <a:rPr lang="fr-FR" dirty="0" smtClean="0"/>
              <a:t>Et si on fabriquait le « NAUTILE »</a:t>
            </a:r>
          </a:p>
          <a:p>
            <a:endParaRPr lang="fr-FR" dirty="0" smtClean="0"/>
          </a:p>
          <a:p>
            <a:pPr algn="ctr"/>
            <a:r>
              <a:rPr lang="fr-FR" dirty="0" smtClean="0"/>
              <a:t>Merci à IFREMER !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75950" flipH="1" flipV="1">
            <a:off x="71431" y="143597"/>
            <a:ext cx="4610100" cy="6146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Image 5" descr="oop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328001"/>
            <a:ext cx="719999" cy="719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 descr="oop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3204" y="4343400"/>
            <a:ext cx="719991" cy="7199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yeux étonnés-2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31373"/>
            <a:ext cx="1501034" cy="1521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LOGO-RIEM.web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00" y="76200"/>
            <a:ext cx="822928" cy="822928"/>
          </a:xfrm>
          <a:prstGeom prst="ellipse">
            <a:avLst/>
          </a:prstGeom>
          <a:ln w="76200" cap="rnd" cmpd="sng">
            <a:solidFill>
              <a:srgbClr val="CAF278"/>
            </a:solidFill>
            <a:prstDash val="sysDash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105400" y="228600"/>
            <a:ext cx="3200400" cy="6553200"/>
          </a:xfrm>
        </p:spPr>
        <p:txBody>
          <a:bodyPr>
            <a:normAutofit/>
          </a:bodyPr>
          <a:lstStyle/>
          <a:p>
            <a:r>
              <a:rPr lang="fr-FR" dirty="0" smtClean="0"/>
              <a:t>Pourquoi le bateau a trois coques, et a quoi servent les voiles, d’ou vient le vent…!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Que fait ce petit bonhomme , c’est un marin, un capitaine, un…un… ?</a:t>
            </a:r>
          </a:p>
          <a:p>
            <a:endParaRPr lang="fr-FR" dirty="0"/>
          </a:p>
          <a:p>
            <a:r>
              <a:rPr lang="fr-FR" dirty="0" smtClean="0"/>
              <a:t>Et si on fabriquait un bateau…?</a:t>
            </a:r>
          </a:p>
        </p:txBody>
      </p:sp>
      <p:pic>
        <p:nvPicPr>
          <p:cNvPr id="2" name="Image 1" descr="IMG_20150223_17564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-76200"/>
            <a:ext cx="4831780" cy="6248400"/>
          </a:xfrm>
          <a:prstGeom prst="rect">
            <a:avLst/>
          </a:prstGeom>
        </p:spPr>
      </p:pic>
      <p:pic>
        <p:nvPicPr>
          <p:cNvPr id="4" name="Image 3" descr="yeux étonnés-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1600200"/>
            <a:ext cx="2946400" cy="2768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Image 5" descr="LOGO-RIEM.web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0" y="5867400"/>
            <a:ext cx="822928" cy="822928"/>
          </a:xfrm>
          <a:prstGeom prst="ellipse">
            <a:avLst/>
          </a:prstGeom>
          <a:ln w="76200" cap="rnd" cmpd="sng">
            <a:solidFill>
              <a:srgbClr val="CAF278"/>
            </a:solidFill>
            <a:prstDash val="sysDash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1864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28799"/>
            <a:ext cx="8610600" cy="6858000"/>
          </a:xfrm>
          <a:prstGeom prst="rect">
            <a:avLst/>
          </a:prstGeom>
          <a:solidFill>
            <a:srgbClr val="D0FF4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 r="-3"/>
          <a:stretch>
            <a:fillRect/>
          </a:stretch>
        </p:blipFill>
        <p:spPr>
          <a:xfrm>
            <a:off x="2286000" y="1524000"/>
            <a:ext cx="3429000" cy="1615527"/>
          </a:xfrm>
          <a:prstGeom prst="rect">
            <a:avLst/>
          </a:prstGeom>
          <a:ln w="57150" cap="rnd" cmpd="sng">
            <a:solidFill>
              <a:srgbClr val="FF00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Espace réservé pour une image  2"/>
          <p:cNvPicPr>
            <a:picLocks noGrp="1" noChangeAspect="1"/>
          </p:cNvPicPr>
          <p:nvPr>
            <p:ph type="pic" sz="quarter" idx="2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19800" y="228600"/>
            <a:ext cx="2743200" cy="2057400"/>
          </a:xfrm>
          <a:prstGeom prst="rect">
            <a:avLst/>
          </a:prstGeom>
          <a:ln w="57150" cap="rnd" cmpd="sng">
            <a:solidFill>
              <a:srgbClr val="CC33CC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Image 10" descr="IMG_20141125_165755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4800600"/>
            <a:ext cx="1676400" cy="1257300"/>
          </a:xfrm>
          <a:prstGeom prst="rect">
            <a:avLst/>
          </a:prstGeom>
          <a:ln w="57150" cap="sq" cmpd="sng">
            <a:solidFill>
              <a:srgbClr val="4A452A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Image 12" descr="IMG_20141125_170205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304800"/>
            <a:ext cx="1779792" cy="17600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ZoneTexte 16"/>
          <p:cNvSpPr txBox="1"/>
          <p:nvPr/>
        </p:nvSpPr>
        <p:spPr>
          <a:xfrm>
            <a:off x="2362200" y="2286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Maman les petits bateaux…!!</a:t>
            </a:r>
          </a:p>
          <a:p>
            <a:pPr algn="ctr"/>
            <a:r>
              <a:rPr lang="fr-FR" dirty="0" smtClean="0"/>
              <a:t>Maman, c’est quoi !</a:t>
            </a:r>
          </a:p>
          <a:p>
            <a:pPr algn="ctr"/>
            <a:r>
              <a:rPr lang="fr-FR" dirty="0" smtClean="0"/>
              <a:t>Euh………………………!!!!!</a:t>
            </a:r>
          </a:p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590800" y="4038600"/>
            <a:ext cx="32766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CC33CC"/>
                </a:solidFill>
              </a:rPr>
              <a:t>J’apprends, Je comprends, j’applique ….! </a:t>
            </a:r>
          </a:p>
          <a:p>
            <a:pPr algn="ctr"/>
            <a:r>
              <a:rPr lang="fr-FR" dirty="0" smtClean="0">
                <a:solidFill>
                  <a:srgbClr val="CC33CC"/>
                </a:solidFill>
              </a:rPr>
              <a:t>Et si j’applique…!!! </a:t>
            </a:r>
          </a:p>
          <a:p>
            <a:pPr algn="ctr"/>
            <a:r>
              <a:rPr lang="fr-FR" dirty="0" smtClean="0">
                <a:solidFill>
                  <a:srgbClr val="CC33CC"/>
                </a:solidFill>
              </a:rPr>
              <a:t>Je respecte…!!</a:t>
            </a:r>
            <a:endParaRPr lang="fr-FR" dirty="0">
              <a:solidFill>
                <a:srgbClr val="CC33CC"/>
              </a:solidFill>
            </a:endParaRPr>
          </a:p>
        </p:txBody>
      </p:sp>
      <p:pic>
        <p:nvPicPr>
          <p:cNvPr id="2" name="Image 1" descr="IMG_20150316_160851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32500" y="3975100"/>
            <a:ext cx="2946400" cy="2209800"/>
          </a:xfrm>
          <a:prstGeom prst="rect">
            <a:avLst/>
          </a:prstGeom>
          <a:ln w="57150" cmpd="sng">
            <a:solidFill>
              <a:schemeClr val="bg2">
                <a:lumMod val="25000"/>
              </a:schemeClr>
            </a:solidFill>
          </a:ln>
        </p:spPr>
      </p:pic>
      <p:pic>
        <p:nvPicPr>
          <p:cNvPr id="12" name="Image 11" descr="LOGO-RIEM.web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941336"/>
            <a:ext cx="822928" cy="822928"/>
          </a:xfrm>
          <a:prstGeom prst="ellipse">
            <a:avLst/>
          </a:prstGeom>
          <a:ln w="76200" cap="rnd" cmpd="sng">
            <a:solidFill>
              <a:srgbClr val="CAF278"/>
            </a:solidFill>
            <a:prstDash val="sysDash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lbum photo contempora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0</TotalTime>
  <Words>320</Words>
  <Application>Microsoft Macintosh PowerPoint</Application>
  <PresentationFormat>Présentation à l'écran (4:3)</PresentationFormat>
  <Paragraphs>73</Paragraphs>
  <Slides>7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Album photo contemporain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2015-03-26T09:54:32Z</dcterms:modified>
</cp:coreProperties>
</file>