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65" r:id="rId3"/>
    <p:sldId id="264" r:id="rId4"/>
    <p:sldId id="263" r:id="rId5"/>
    <p:sldId id="259" r:id="rId6"/>
    <p:sldId id="260" r:id="rId7"/>
    <p:sldId id="258" r:id="rId8"/>
    <p:sldId id="261" r:id="rId9"/>
    <p:sldId id="279" r:id="rId10"/>
    <p:sldId id="262" r:id="rId11"/>
    <p:sldId id="266" r:id="rId12"/>
    <p:sldId id="267" r:id="rId13"/>
    <p:sldId id="268" r:id="rId14"/>
    <p:sldId id="269" r:id="rId15"/>
    <p:sldId id="271" r:id="rId16"/>
    <p:sldId id="280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BA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25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2BDA7-40F1-41EA-B75A-87FE7A7FC7DF}" type="datetimeFigureOut">
              <a:rPr lang="fr-FR" smtClean="0"/>
              <a:pPr/>
              <a:t>26/03/15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19938-AD2D-4E34-B31D-EBF527CD45F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880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219938-AD2D-4E34-B31D-EBF527CD45F6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219938-AD2D-4E34-B31D-EBF527CD45F6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BCC5-8BE0-44C9-A795-0265418B5263}" type="datetimeFigureOut">
              <a:rPr lang="fr-FR" smtClean="0"/>
              <a:pPr/>
              <a:t>26/03/15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C8C3D-F3FD-422D-ABA2-373CA031FC1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BCC5-8BE0-44C9-A795-0265418B5263}" type="datetimeFigureOut">
              <a:rPr lang="fr-FR" smtClean="0"/>
              <a:pPr/>
              <a:t>26/03/15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C8C3D-F3FD-422D-ABA2-373CA031FC1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BCC5-8BE0-44C9-A795-0265418B5263}" type="datetimeFigureOut">
              <a:rPr lang="fr-FR" smtClean="0"/>
              <a:pPr/>
              <a:t>26/03/15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C8C3D-F3FD-422D-ABA2-373CA031FC1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BCC5-8BE0-44C9-A795-0265418B5263}" type="datetimeFigureOut">
              <a:rPr lang="fr-FR" smtClean="0"/>
              <a:pPr/>
              <a:t>26/03/15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C8C3D-F3FD-422D-ABA2-373CA031FC1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BCC5-8BE0-44C9-A795-0265418B5263}" type="datetimeFigureOut">
              <a:rPr lang="fr-FR" smtClean="0"/>
              <a:pPr/>
              <a:t>26/03/15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C8C3D-F3FD-422D-ABA2-373CA031FC1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BCC5-8BE0-44C9-A795-0265418B5263}" type="datetimeFigureOut">
              <a:rPr lang="fr-FR" smtClean="0"/>
              <a:pPr/>
              <a:t>26/03/15</a:t>
            </a:fld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3C8C3D-F3FD-422D-ABA2-373CA031FC1C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BCC5-8BE0-44C9-A795-0265418B5263}" type="datetimeFigureOut">
              <a:rPr lang="fr-FR" smtClean="0"/>
              <a:pPr/>
              <a:t>26/03/15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C8C3D-F3FD-422D-ABA2-373CA031FC1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BCC5-8BE0-44C9-A795-0265418B5263}" type="datetimeFigureOut">
              <a:rPr lang="fr-FR" smtClean="0"/>
              <a:pPr/>
              <a:t>26/03/15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63C8C3D-F3FD-422D-ABA2-373CA031FC1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014BCC5-8BE0-44C9-A795-0265418B5263}" type="datetimeFigureOut">
              <a:rPr lang="fr-FR" smtClean="0"/>
              <a:pPr/>
              <a:t>26/03/15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C8C3D-F3FD-422D-ABA2-373CA031FC1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BCC5-8BE0-44C9-A795-0265418B5263}" type="datetimeFigureOut">
              <a:rPr lang="fr-FR" smtClean="0"/>
              <a:pPr/>
              <a:t>26/03/15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C8C3D-F3FD-422D-ABA2-373CA031FC1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BCC5-8BE0-44C9-A795-0265418B5263}" type="datetimeFigureOut">
              <a:rPr lang="fr-FR" smtClean="0"/>
              <a:pPr/>
              <a:t>26/03/15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C8C3D-F3FD-422D-ABA2-373CA031FC1C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orme libre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014BCC5-8BE0-44C9-A795-0265418B5263}" type="datetimeFigureOut">
              <a:rPr lang="fr-FR" smtClean="0"/>
              <a:pPr/>
              <a:t>26/03/15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63C8C3D-F3FD-422D-ABA2-373CA031FC1C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6" Type="http://schemas.openxmlformats.org/officeDocument/2006/relationships/image" Target="../media/image32.gif"/><Relationship Id="rId7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6.jpeg"/><Relationship Id="rId5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Relationship Id="rId3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Relationship Id="rId3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4" Type="http://schemas.openxmlformats.org/officeDocument/2006/relationships/image" Target="../media/image47.jpeg"/><Relationship Id="rId5" Type="http://schemas.openxmlformats.org/officeDocument/2006/relationships/image" Target="../media/image48.jpeg"/><Relationship Id="rId6" Type="http://schemas.openxmlformats.org/officeDocument/2006/relationships/image" Target="../media/image49.jpeg"/><Relationship Id="rId7" Type="http://schemas.openxmlformats.org/officeDocument/2006/relationships/image" Target="../media/image50.png"/><Relationship Id="rId8" Type="http://schemas.openxmlformats.org/officeDocument/2006/relationships/image" Target="../media/image51.jpeg"/><Relationship Id="rId9" Type="http://schemas.openxmlformats.org/officeDocument/2006/relationships/image" Target="../media/image52.jpeg"/><Relationship Id="rId10" Type="http://schemas.openxmlformats.org/officeDocument/2006/relationships/image" Target="../media/image53.jpeg"/><Relationship Id="rId11" Type="http://schemas.openxmlformats.org/officeDocument/2006/relationships/image" Target="../media/image5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4" Type="http://schemas.openxmlformats.org/officeDocument/2006/relationships/image" Target="../media/image59.png"/><Relationship Id="rId5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4" Type="http://schemas.openxmlformats.org/officeDocument/2006/relationships/image" Target="../media/image63.jpeg"/><Relationship Id="rId5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4" Type="http://schemas.openxmlformats.org/officeDocument/2006/relationships/image" Target="../media/image67.jpeg"/><Relationship Id="rId5" Type="http://schemas.openxmlformats.org/officeDocument/2006/relationships/image" Target="../media/image68.png"/><Relationship Id="rId6" Type="http://schemas.openxmlformats.org/officeDocument/2006/relationships/image" Target="../media/image69.jpeg"/><Relationship Id="rId7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4" Type="http://schemas.openxmlformats.org/officeDocument/2006/relationships/image" Target="../media/image73.jpeg"/><Relationship Id="rId5" Type="http://schemas.openxmlformats.org/officeDocument/2006/relationships/image" Target="../media/image74.png"/><Relationship Id="rId6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Relationship Id="rId3" Type="http://schemas.openxmlformats.org/officeDocument/2006/relationships/image" Target="../media/image7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tiff"/><Relationship Id="rId3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87624" y="188640"/>
            <a:ext cx="6548264" cy="1196752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>Un système expérimental pour la régénération dunaire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932040" y="1124744"/>
            <a:ext cx="2664296" cy="766936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fr-FR" sz="4000" b="1" dirty="0" smtClean="0">
                <a:ln/>
                <a:solidFill>
                  <a:schemeClr val="accent3"/>
                </a:solidFill>
                <a:latin typeface="+mj-lt"/>
              </a:rPr>
              <a:t>AlgoBox®</a:t>
            </a:r>
            <a:endParaRPr lang="fr-FR" sz="4000" b="1" dirty="0">
              <a:ln/>
              <a:solidFill>
                <a:schemeClr val="accent3"/>
              </a:solidFill>
              <a:latin typeface="+mj-lt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8784976" cy="4255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images_UB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9592" cy="126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Logo_Labo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1334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Julia\Desktop\logo-riem-web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1412776"/>
            <a:ext cx="792088" cy="792088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251520" y="1556792"/>
            <a:ext cx="4176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Les rencontres RIEM à Lorient, 21 mars 2015 </a:t>
            </a:r>
          </a:p>
          <a:p>
            <a:r>
              <a:rPr lang="fr-FR" sz="1200" i="1" dirty="0" smtClean="0"/>
              <a:t>Julia COCHET</a:t>
            </a:r>
          </a:p>
          <a:p>
            <a:r>
              <a:rPr lang="fr-FR" sz="1200" i="1" dirty="0" smtClean="0"/>
              <a:t>Master II Ingénierie et Gestion des </a:t>
            </a:r>
            <a:r>
              <a:rPr lang="fr-FR" sz="1200" i="1" dirty="0" err="1" smtClean="0"/>
              <a:t>REssources</a:t>
            </a:r>
            <a:r>
              <a:rPr lang="fr-FR" sz="1200" i="1" dirty="0" smtClean="0"/>
              <a:t> Côtières</a:t>
            </a:r>
          </a:p>
          <a:p>
            <a:r>
              <a:rPr lang="fr-FR" sz="1200" i="1" dirty="0" smtClean="0"/>
              <a:t>Chargée de suivis du système AlgoBox</a:t>
            </a:r>
            <a:r>
              <a:rPr lang="fr-FR" sz="1200" i="1" dirty="0" smtClean="0">
                <a:latin typeface="Calibri"/>
              </a:rPr>
              <a:t>®</a:t>
            </a:r>
            <a:endParaRPr lang="fr-FR" sz="1200" i="1" dirty="0" smtClean="0"/>
          </a:p>
          <a:p>
            <a:r>
              <a:rPr lang="fr-FR" sz="1200" i="1" dirty="0" smtClean="0"/>
              <a:t>Session 2013-2015</a:t>
            </a:r>
            <a:endParaRPr lang="fr-FR" sz="12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4608512" cy="72494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fr-FR" sz="2400" b="1" dirty="0" smtClean="0"/>
              <a:t>La dune : 1</a:t>
            </a:r>
            <a:r>
              <a:rPr lang="fr-FR" sz="2400" b="1" baseline="30000" dirty="0" smtClean="0"/>
              <a:t>ère</a:t>
            </a:r>
            <a:r>
              <a:rPr lang="fr-FR" sz="2400" b="1" dirty="0" smtClean="0"/>
              <a:t> barrière naturelle</a:t>
            </a:r>
            <a:endParaRPr lang="fr-FR" sz="2400" b="1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2077" y="1484784"/>
            <a:ext cx="3870404" cy="514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5004048" y="1484784"/>
            <a:ext cx="20882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 smtClean="0"/>
              <a:t>Source : http://www.manche.fr/ </a:t>
            </a:r>
            <a:endParaRPr lang="fr-FR" sz="1050" i="1" dirty="0"/>
          </a:p>
        </p:txBody>
      </p:sp>
      <p:sp>
        <p:nvSpPr>
          <p:cNvPr id="6" name="ZoneTexte 5"/>
          <p:cNvSpPr txBox="1"/>
          <p:nvPr/>
        </p:nvSpPr>
        <p:spPr>
          <a:xfrm>
            <a:off x="899592" y="184482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Dépôt de la laisse de mer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611560" y="306896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Développement de la végétation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67544" y="436510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Création d’une dune embryonnaire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55576" y="573325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Création d’un massif dunaire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516216" y="616530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bg1"/>
                </a:solidFill>
              </a:rPr>
              <a:t>Dune embryonnaire</a:t>
            </a:r>
            <a:endParaRPr lang="fr-FR" sz="1000" b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524328" y="6093296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bg1"/>
                </a:solidFill>
              </a:rPr>
              <a:t>Dune mobile</a:t>
            </a:r>
            <a:endParaRPr lang="fr-FR" sz="1000" b="1" dirty="0">
              <a:solidFill>
                <a:schemeClr val="bg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8316416" y="6165304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bg1"/>
                </a:solidFill>
              </a:rPr>
              <a:t>Dune grise</a:t>
            </a:r>
            <a:endParaRPr lang="fr-FR" sz="1000" b="1" dirty="0">
              <a:solidFill>
                <a:schemeClr val="bg1"/>
              </a:solidFill>
            </a:endParaRPr>
          </a:p>
        </p:txBody>
      </p:sp>
      <p:grpSp>
        <p:nvGrpSpPr>
          <p:cNvPr id="28" name="Groupe 27"/>
          <p:cNvGrpSpPr/>
          <p:nvPr/>
        </p:nvGrpSpPr>
        <p:grpSpPr>
          <a:xfrm>
            <a:off x="0" y="-27384"/>
            <a:ext cx="9144000" cy="792088"/>
            <a:chOff x="0" y="-27384"/>
            <a:chExt cx="9108504" cy="576064"/>
          </a:xfrm>
        </p:grpSpPr>
        <p:sp>
          <p:nvSpPr>
            <p:cNvPr id="21" name="Rectangle 20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 système</a:t>
              </a:r>
              <a:endParaRPr lang="fr-FR" sz="140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0" y="692696"/>
            <a:ext cx="3779912" cy="57606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2400" b="1" dirty="0" smtClean="0"/>
              <a:t>Un littoral en érosion</a:t>
            </a:r>
            <a:endParaRPr lang="fr-FR" sz="2400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3779912" cy="2706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146101"/>
            <a:ext cx="3779912" cy="271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3861048"/>
            <a:ext cx="5148064" cy="2993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3778896" y="3212976"/>
            <a:ext cx="5365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Hiver 2013-2014</a:t>
            </a:r>
            <a:r>
              <a:rPr lang="fr-FR" b="1" dirty="0" smtClean="0">
                <a:sym typeface="Wingdings" pitchFamily="2" charset="2"/>
              </a:rPr>
              <a:t> 7 évènements tempétueux majeurs 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5508104" y="90872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Erosion multifactorielle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3851920" y="1628800"/>
            <a:ext cx="3024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Naturelles</a:t>
            </a:r>
            <a:r>
              <a:rPr lang="fr-FR" sz="1400" dirty="0" smtClean="0"/>
              <a:t>:</a:t>
            </a:r>
          </a:p>
          <a:p>
            <a:pPr algn="ctr"/>
            <a:endParaRPr lang="fr-FR" sz="1400" dirty="0" smtClean="0"/>
          </a:p>
          <a:p>
            <a:pPr>
              <a:buFont typeface="Arial" pitchFamily="34" charset="0"/>
              <a:buChar char="•"/>
            </a:pPr>
            <a:r>
              <a:rPr lang="fr-FR" sz="1400" dirty="0" smtClean="0"/>
              <a:t> Augmentation du niveau marin</a:t>
            </a:r>
          </a:p>
          <a:p>
            <a:pPr>
              <a:buFont typeface="Arial" pitchFamily="34" charset="0"/>
              <a:buChar char="•"/>
            </a:pPr>
            <a:r>
              <a:rPr lang="fr-FR" sz="1400" dirty="0" smtClean="0"/>
              <a:t> Récurrence des tempêtes</a:t>
            </a:r>
          </a:p>
          <a:p>
            <a:pPr>
              <a:buFont typeface="Arial" pitchFamily="34" charset="0"/>
              <a:buChar char="•"/>
            </a:pPr>
            <a:r>
              <a:rPr lang="fr-FR" sz="1400" dirty="0" smtClean="0"/>
              <a:t> Stock sédimentaire faible</a:t>
            </a:r>
          </a:p>
          <a:p>
            <a:pPr>
              <a:buFont typeface="Arial" pitchFamily="34" charset="0"/>
              <a:buChar char="•"/>
            </a:pPr>
            <a:r>
              <a:rPr lang="fr-FR" sz="1400" dirty="0" smtClean="0"/>
              <a:t> Géomorphologie</a:t>
            </a:r>
            <a:endParaRPr lang="fr-FR" sz="1400" dirty="0"/>
          </a:p>
        </p:txBody>
      </p:sp>
      <p:sp>
        <p:nvSpPr>
          <p:cNvPr id="12" name="ZoneTexte 11"/>
          <p:cNvSpPr txBox="1"/>
          <p:nvPr/>
        </p:nvSpPr>
        <p:spPr>
          <a:xfrm>
            <a:off x="6804248" y="1628800"/>
            <a:ext cx="23397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Anthropique</a:t>
            </a:r>
            <a:r>
              <a:rPr lang="fr-FR" sz="1400" dirty="0" smtClean="0"/>
              <a:t>s:</a:t>
            </a:r>
          </a:p>
          <a:p>
            <a:pPr algn="ctr"/>
            <a:endParaRPr lang="fr-FR" sz="1400" dirty="0" smtClean="0"/>
          </a:p>
          <a:p>
            <a:pPr>
              <a:buFont typeface="Arial" pitchFamily="34" charset="0"/>
              <a:buChar char="•"/>
            </a:pPr>
            <a:r>
              <a:rPr lang="fr-FR" sz="1400" dirty="0" smtClean="0"/>
              <a:t> Aménagements</a:t>
            </a:r>
          </a:p>
          <a:p>
            <a:pPr>
              <a:buFont typeface="Arial" pitchFamily="34" charset="0"/>
              <a:buChar char="•"/>
            </a:pPr>
            <a:r>
              <a:rPr lang="fr-FR" sz="1400" dirty="0" smtClean="0"/>
              <a:t> Fixation du trait de côte</a:t>
            </a:r>
          </a:p>
          <a:p>
            <a:pPr>
              <a:buFont typeface="Arial" pitchFamily="34" charset="0"/>
              <a:buChar char="•"/>
            </a:pPr>
            <a:r>
              <a:rPr lang="fr-FR" sz="1400" dirty="0" smtClean="0"/>
              <a:t> Constructions sur ZH</a:t>
            </a:r>
          </a:p>
          <a:p>
            <a:pPr>
              <a:buFont typeface="Arial" pitchFamily="34" charset="0"/>
              <a:buChar char="•"/>
            </a:pPr>
            <a:r>
              <a:rPr lang="fr-FR" sz="1400" dirty="0" smtClean="0"/>
              <a:t> Barrages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0" y="-27384"/>
            <a:ext cx="9144000" cy="720080"/>
            <a:chOff x="0" y="-27384"/>
            <a:chExt cx="9108504" cy="576064"/>
          </a:xfrm>
        </p:grpSpPr>
        <p:sp>
          <p:nvSpPr>
            <p:cNvPr id="14" name="Rectangle 13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 système</a:t>
              </a:r>
              <a:endParaRPr lang="fr-FR" sz="14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08007"/>
            <a:ext cx="7596336" cy="5449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40767"/>
            <a:ext cx="7596336" cy="54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792088"/>
            <a:ext cx="4464496" cy="620688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sz="2800" b="1" dirty="0" smtClean="0"/>
              <a:t>Quelle stratégie adopter ??</a:t>
            </a:r>
            <a:endParaRPr lang="fr-FR" sz="28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519748"/>
            <a:ext cx="3592105" cy="529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Multiplier 18"/>
          <p:cNvSpPr/>
          <p:nvPr/>
        </p:nvSpPr>
        <p:spPr>
          <a:xfrm>
            <a:off x="1691680" y="1268760"/>
            <a:ext cx="1584176" cy="1512168"/>
          </a:xfrm>
          <a:prstGeom prst="mathMultiply">
            <a:avLst>
              <a:gd name="adj1" fmla="val 16055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Multiplier 20"/>
          <p:cNvSpPr/>
          <p:nvPr/>
        </p:nvSpPr>
        <p:spPr>
          <a:xfrm>
            <a:off x="1691680" y="2492896"/>
            <a:ext cx="1584176" cy="1512168"/>
          </a:xfrm>
          <a:prstGeom prst="mathMultiply">
            <a:avLst>
              <a:gd name="adj1" fmla="val 16055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Multiplier 21"/>
          <p:cNvSpPr/>
          <p:nvPr/>
        </p:nvSpPr>
        <p:spPr>
          <a:xfrm>
            <a:off x="1619672" y="3933056"/>
            <a:ext cx="1584176" cy="1512168"/>
          </a:xfrm>
          <a:prstGeom prst="mathMultiply">
            <a:avLst>
              <a:gd name="adj1" fmla="val 16055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/>
          <p:cNvGrpSpPr/>
          <p:nvPr/>
        </p:nvGrpSpPr>
        <p:grpSpPr>
          <a:xfrm>
            <a:off x="4572000" y="1772816"/>
            <a:ext cx="4248472" cy="2662555"/>
            <a:chOff x="4572000" y="1772816"/>
            <a:chExt cx="4248472" cy="2662555"/>
          </a:xfrm>
        </p:grpSpPr>
        <p:sp>
          <p:nvSpPr>
            <p:cNvPr id="23" name="ZoneTexte 22"/>
            <p:cNvSpPr txBox="1"/>
            <p:nvPr/>
          </p:nvSpPr>
          <p:spPr>
            <a:xfrm>
              <a:off x="4572000" y="1772816"/>
              <a:ext cx="4248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S’inspirer des processus naturels…</a:t>
              </a:r>
              <a:endParaRPr lang="fr-FR" b="1" dirty="0"/>
            </a:p>
          </p:txBody>
        </p:sp>
        <p:sp>
          <p:nvSpPr>
            <p:cNvPr id="24" name="Flèche vers le haut 23"/>
            <p:cNvSpPr/>
            <p:nvPr/>
          </p:nvSpPr>
          <p:spPr>
            <a:xfrm rot="10800000">
              <a:off x="5796136" y="2348880"/>
              <a:ext cx="936104" cy="1224136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4716016" y="3789040"/>
              <a:ext cx="37444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Approfondir les recherches</a:t>
              </a:r>
            </a:p>
            <a:p>
              <a:r>
                <a:rPr lang="fr-FR" b="1" dirty="0" smtClean="0"/>
                <a:t>Améliorer les connaissances</a:t>
              </a:r>
              <a:endParaRPr lang="fr-FR" b="1" dirty="0"/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4427984" y="4581128"/>
            <a:ext cx="3960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Quelles sont les ressources à notre disposition?</a:t>
            </a:r>
            <a:endParaRPr lang="fr-F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427984" y="5589240"/>
            <a:ext cx="4248472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En Bretagne: Ressource en algues!</a:t>
            </a:r>
            <a:endParaRPr lang="fr-FR" sz="2000" b="1" dirty="0">
              <a:solidFill>
                <a:schemeClr val="tx1"/>
              </a:solidFill>
            </a:endParaRPr>
          </a:p>
        </p:txBody>
      </p:sp>
      <p:grpSp>
        <p:nvGrpSpPr>
          <p:cNvPr id="28" name="Groupe 27"/>
          <p:cNvGrpSpPr/>
          <p:nvPr/>
        </p:nvGrpSpPr>
        <p:grpSpPr>
          <a:xfrm>
            <a:off x="0" y="-27384"/>
            <a:ext cx="9144000" cy="720080"/>
            <a:chOff x="0" y="-27384"/>
            <a:chExt cx="9108504" cy="576064"/>
          </a:xfrm>
        </p:grpSpPr>
        <p:sp>
          <p:nvSpPr>
            <p:cNvPr id="29" name="Rectangle 28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 système</a:t>
              </a:r>
              <a:endParaRPr lang="fr-FR" sz="14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6" grpId="0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95536" y="764704"/>
            <a:ext cx="4680520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Bretagne </a:t>
            </a:r>
          </a:p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</a:p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des plus grand champs d’algues d’Europe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51520" y="2051556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Début 20</a:t>
            </a:r>
            <a:r>
              <a:rPr lang="fr-FR" b="1" baseline="30000" dirty="0" smtClean="0"/>
              <a:t>ème</a:t>
            </a:r>
            <a:r>
              <a:rPr lang="fr-FR" b="1" dirty="0" smtClean="0"/>
              <a:t> siècle: </a:t>
            </a:r>
            <a:r>
              <a:rPr lang="fr-FR" dirty="0" smtClean="0"/>
              <a:t>extraction Na</a:t>
            </a:r>
            <a:r>
              <a:rPr lang="fr-FR" sz="1100" dirty="0" smtClean="0"/>
              <a:t>2</a:t>
            </a:r>
            <a:r>
              <a:rPr lang="fr-FR" dirty="0" smtClean="0"/>
              <a:t>CO</a:t>
            </a:r>
            <a:r>
              <a:rPr lang="fr-FR" sz="1400" dirty="0" smtClean="0"/>
              <a:t>3 </a:t>
            </a:r>
            <a:endParaRPr lang="fr-FR" sz="2400" dirty="0"/>
          </a:p>
        </p:txBody>
      </p:sp>
      <p:grpSp>
        <p:nvGrpSpPr>
          <p:cNvPr id="15" name="Groupe 14"/>
          <p:cNvGrpSpPr/>
          <p:nvPr/>
        </p:nvGrpSpPr>
        <p:grpSpPr>
          <a:xfrm>
            <a:off x="6228184" y="980728"/>
            <a:ext cx="2736304" cy="2088232"/>
            <a:chOff x="4211960" y="1772816"/>
            <a:chExt cx="4608512" cy="2448272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968" y="1772816"/>
              <a:ext cx="4499992" cy="2241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ZoneTexte 10"/>
            <p:cNvSpPr txBox="1"/>
            <p:nvPr/>
          </p:nvSpPr>
          <p:spPr>
            <a:xfrm>
              <a:off x="4211960" y="3967172"/>
              <a:ext cx="460851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Paul Gruyer </a:t>
              </a:r>
              <a:r>
                <a:rPr lang="fr-FR" sz="1050" i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Ouessant, </a:t>
              </a:r>
              <a:r>
                <a:rPr lang="fr-FR" sz="1050" i="1" dirty="0" err="1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Enez</a:t>
              </a:r>
              <a:r>
                <a:rPr lang="fr-FR" sz="1050" i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fr-FR" sz="1050" i="1" dirty="0" err="1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Heussa</a:t>
              </a:r>
              <a:r>
                <a:rPr lang="fr-FR" sz="1050" i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l'île de l'Epouvante</a:t>
              </a:r>
              <a:r>
                <a:rPr lang="fr-FR" sz="105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 (dessin de J. Lavée) 1898 </a:t>
              </a: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179512" y="3142709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France: très peu de production d’algues:</a:t>
            </a:r>
          </a:p>
          <a:p>
            <a:pPr lvl="1"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500 T/an par 6 algoculteurs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179512" y="2494637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1980:</a:t>
            </a:r>
            <a:r>
              <a:rPr lang="fr-FR" dirty="0" smtClean="0"/>
              <a:t> Cosmétique / Agroalimentaire / Thalassothérapie…</a:t>
            </a:r>
            <a:endParaRPr lang="fr-FR" dirty="0"/>
          </a:p>
        </p:txBody>
      </p:sp>
      <p:grpSp>
        <p:nvGrpSpPr>
          <p:cNvPr id="22" name="Groupe 21"/>
          <p:cNvGrpSpPr/>
          <p:nvPr/>
        </p:nvGrpSpPr>
        <p:grpSpPr>
          <a:xfrm>
            <a:off x="107504" y="4005064"/>
            <a:ext cx="3312368" cy="2376264"/>
            <a:chOff x="179512" y="3501009"/>
            <a:chExt cx="3384376" cy="2630179"/>
          </a:xfrm>
        </p:grpSpPr>
        <p:pic>
          <p:nvPicPr>
            <p:cNvPr id="1030" name="Picture 6" descr="C:\Users\Julia\Documents\Documents\Stage Rhuys\oraux du mois de mars\part de la culture dans la production Française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3501009"/>
              <a:ext cx="3312368" cy="2376265"/>
            </a:xfrm>
            <a:prstGeom prst="rect">
              <a:avLst/>
            </a:prstGeom>
            <a:noFill/>
          </p:spPr>
        </p:pic>
        <p:sp>
          <p:nvSpPr>
            <p:cNvPr id="21" name="ZoneTexte 20"/>
            <p:cNvSpPr txBox="1"/>
            <p:nvPr/>
          </p:nvSpPr>
          <p:spPr>
            <a:xfrm>
              <a:off x="179512" y="5877272"/>
              <a:ext cx="338437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Part de la culture dans la production Française- CEVA</a:t>
              </a:r>
              <a:endParaRPr lang="fr-FR" sz="105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6156176" y="980728"/>
            <a:ext cx="2849069" cy="2664296"/>
            <a:chOff x="5971403" y="1556793"/>
            <a:chExt cx="3137101" cy="2601958"/>
          </a:xfrm>
        </p:grpSpPr>
        <p:grpSp>
          <p:nvGrpSpPr>
            <p:cNvPr id="17" name="Groupe 16"/>
            <p:cNvGrpSpPr/>
            <p:nvPr/>
          </p:nvGrpSpPr>
          <p:grpSpPr>
            <a:xfrm>
              <a:off x="5971403" y="1556793"/>
              <a:ext cx="3137101" cy="2601958"/>
              <a:chOff x="4567761" y="4358281"/>
              <a:chExt cx="3384376" cy="2938444"/>
            </a:xfrm>
          </p:grpSpPr>
          <p:pic>
            <p:nvPicPr>
              <p:cNvPr id="1029" name="Picture 5" descr="C:\Users\Julia\Documents\Documents\Stage Rhuys\oraux du mois de mars\production mondiale d'algue.JPG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67761" y="4358281"/>
                <a:ext cx="3384376" cy="2592287"/>
              </a:xfrm>
              <a:prstGeom prst="rect">
                <a:avLst/>
              </a:prstGeom>
              <a:noFill/>
            </p:spPr>
          </p:pic>
          <p:sp>
            <p:nvSpPr>
              <p:cNvPr id="16" name="ZoneTexte 15"/>
              <p:cNvSpPr txBox="1"/>
              <p:nvPr/>
            </p:nvSpPr>
            <p:spPr>
              <a:xfrm>
                <a:off x="4728806" y="7009973"/>
                <a:ext cx="2718935" cy="286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 smtClean="0">
                    <a:solidFill>
                      <a:schemeClr val="tx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Production mondiale d’algue. CEVA</a:t>
                </a:r>
                <a:endParaRPr lang="fr-FR" sz="105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3" name="ZoneTexte 22"/>
            <p:cNvSpPr txBox="1"/>
            <p:nvPr/>
          </p:nvSpPr>
          <p:spPr>
            <a:xfrm>
              <a:off x="6372200" y="1700808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Asie: 15 millions T/an (2012)</a:t>
              </a:r>
              <a:endParaRPr lang="fr-FR" sz="1400" b="1" dirty="0"/>
            </a:p>
          </p:txBody>
        </p:sp>
      </p:grpSp>
      <p:sp>
        <p:nvSpPr>
          <p:cNvPr id="19" name="Flèche droite 18"/>
          <p:cNvSpPr/>
          <p:nvPr/>
        </p:nvSpPr>
        <p:spPr>
          <a:xfrm>
            <a:off x="3851920" y="4365104"/>
            <a:ext cx="165618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7" name="Groupe 26"/>
          <p:cNvGrpSpPr/>
          <p:nvPr/>
        </p:nvGrpSpPr>
        <p:grpSpPr>
          <a:xfrm>
            <a:off x="6156176" y="4005064"/>
            <a:ext cx="2808312" cy="2520280"/>
            <a:chOff x="6156176" y="4005064"/>
            <a:chExt cx="2808312" cy="2520280"/>
          </a:xfrm>
        </p:grpSpPr>
        <p:pic>
          <p:nvPicPr>
            <p:cNvPr id="4" name="Picture 3" descr="C:\Users\Julia\Documents\Documents\Stage Rhuys\oraux du mois de mars\Algue-laminaire-himanthales-bulbeuse-Bretagne-Yves-Gladu-650x488_reference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4005064"/>
              <a:ext cx="2808312" cy="2108394"/>
            </a:xfrm>
            <a:prstGeom prst="rect">
              <a:avLst/>
            </a:prstGeom>
            <a:noFill/>
          </p:spPr>
        </p:pic>
        <p:sp>
          <p:nvSpPr>
            <p:cNvPr id="25" name="ZoneTexte 24"/>
            <p:cNvSpPr txBox="1"/>
            <p:nvPr/>
          </p:nvSpPr>
          <p:spPr>
            <a:xfrm>
              <a:off x="6156176" y="6093296"/>
              <a:ext cx="2808312" cy="43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Algue-laminaire-</a:t>
              </a:r>
              <a:r>
                <a:rPr lang="fr-FR" sz="1050" dirty="0" err="1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himanthales</a:t>
              </a:r>
              <a:r>
                <a:rPr lang="fr-FR" sz="1050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-bulbeuse-Bretagne-Yves-Gladu</a:t>
              </a:r>
              <a:endParaRPr lang="fr-FR" sz="105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8" name="ZoneTexte 27"/>
          <p:cNvSpPr txBox="1"/>
          <p:nvPr/>
        </p:nvSpPr>
        <p:spPr>
          <a:xfrm>
            <a:off x="3347864" y="5085184"/>
            <a:ext cx="2952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Bretagne</a:t>
            </a:r>
          </a:p>
          <a:p>
            <a:r>
              <a:rPr lang="fr-FR" sz="1600" dirty="0" smtClean="0"/>
              <a:t>160 000 T/an collectées:</a:t>
            </a:r>
          </a:p>
          <a:p>
            <a:pPr lvl="1">
              <a:buFont typeface="Arial" pitchFamily="34" charset="0"/>
              <a:buChar char="•"/>
            </a:pPr>
            <a:r>
              <a:rPr lang="fr-FR" sz="1600" dirty="0" smtClean="0"/>
              <a:t> 80 000 T algues vertes</a:t>
            </a:r>
          </a:p>
          <a:p>
            <a:pPr lvl="1">
              <a:buFont typeface="Arial" pitchFamily="34" charset="0"/>
              <a:buChar char="•"/>
            </a:pPr>
            <a:r>
              <a:rPr lang="fr-FR" sz="1600" dirty="0" smtClean="0"/>
              <a:t> 70 000 T algue brunes</a:t>
            </a:r>
          </a:p>
          <a:p>
            <a:pPr lvl="1">
              <a:buFont typeface="Arial" pitchFamily="34" charset="0"/>
              <a:buChar char="•"/>
            </a:pPr>
            <a:r>
              <a:rPr lang="fr-FR" sz="1600" dirty="0" smtClean="0"/>
              <a:t> 10 000 T algue rouges</a:t>
            </a:r>
            <a:endParaRPr lang="fr-FR" sz="1600" dirty="0"/>
          </a:p>
        </p:txBody>
      </p:sp>
      <p:grpSp>
        <p:nvGrpSpPr>
          <p:cNvPr id="29" name="Groupe 28"/>
          <p:cNvGrpSpPr/>
          <p:nvPr/>
        </p:nvGrpSpPr>
        <p:grpSpPr>
          <a:xfrm>
            <a:off x="0" y="-27384"/>
            <a:ext cx="9144000" cy="720080"/>
            <a:chOff x="0" y="-27384"/>
            <a:chExt cx="9108504" cy="576064"/>
          </a:xfrm>
        </p:grpSpPr>
        <p:sp>
          <p:nvSpPr>
            <p:cNvPr id="30" name="Rectangle 29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 système</a:t>
              </a:r>
              <a:endParaRPr lang="fr-FR" sz="1400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395536" y="1700808"/>
            <a:ext cx="4298371" cy="3227085"/>
            <a:chOff x="323528" y="1484784"/>
            <a:chExt cx="4298371" cy="3227085"/>
          </a:xfrm>
        </p:grpSpPr>
        <p:pic>
          <p:nvPicPr>
            <p:cNvPr id="2050" name="Picture 2" descr="C:\Users\Julia\Documents\Documents\Stage Rhuys\oraux du mois de mars\Lievre-marin-fucus-algue-Amice-Coeurs-de-nature-SIPA-650x488_reference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484784"/>
              <a:ext cx="4298371" cy="3227085"/>
            </a:xfrm>
            <a:prstGeom prst="rect">
              <a:avLst/>
            </a:prstGeom>
            <a:noFill/>
          </p:spPr>
        </p:pic>
        <p:sp>
          <p:nvSpPr>
            <p:cNvPr id="6" name="ZoneTexte 5"/>
            <p:cNvSpPr txBox="1"/>
            <p:nvPr/>
          </p:nvSpPr>
          <p:spPr>
            <a:xfrm>
              <a:off x="1907704" y="1484784"/>
              <a:ext cx="971600" cy="369332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 mer</a:t>
              </a:r>
              <a:endPara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395536" y="980728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Un écosystème fragile</a:t>
            </a:r>
            <a:endParaRPr lang="fr-FR" sz="2000" b="1" dirty="0"/>
          </a:p>
        </p:txBody>
      </p:sp>
      <p:grpSp>
        <p:nvGrpSpPr>
          <p:cNvPr id="15" name="Groupe 14"/>
          <p:cNvGrpSpPr/>
          <p:nvPr/>
        </p:nvGrpSpPr>
        <p:grpSpPr>
          <a:xfrm>
            <a:off x="4788024" y="1700808"/>
            <a:ext cx="4248650" cy="3240360"/>
            <a:chOff x="4788024" y="1700808"/>
            <a:chExt cx="4248650" cy="3240360"/>
          </a:xfrm>
        </p:grpSpPr>
        <p:pic>
          <p:nvPicPr>
            <p:cNvPr id="2051" name="Picture 3" descr="C:\Users\Julia\Documents\Documents\Stage Rhuys\oraux du mois de mars\becasseau sur laisse.David HEMERY©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1700808"/>
              <a:ext cx="2088232" cy="1549050"/>
            </a:xfrm>
            <a:prstGeom prst="rect">
              <a:avLst/>
            </a:prstGeom>
            <a:noFill/>
          </p:spPr>
        </p:pic>
        <p:pic>
          <p:nvPicPr>
            <p:cNvPr id="2052" name="Picture 4" descr="C:\Users\Julia\Documents\Documents\Stage Rhuys\oraux du mois de mars\2_5pucemer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3356992"/>
              <a:ext cx="2088232" cy="1566174"/>
            </a:xfrm>
            <a:prstGeom prst="rect">
              <a:avLst/>
            </a:prstGeom>
            <a:noFill/>
          </p:spPr>
        </p:pic>
        <p:pic>
          <p:nvPicPr>
            <p:cNvPr id="2053" name="Picture 5" descr="C:\Users\Julia\Documents\Documents\Stage Rhuys\oraux du mois de mars\2_5cakilier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280" y="1700808"/>
              <a:ext cx="1944394" cy="3240360"/>
            </a:xfrm>
            <a:prstGeom prst="rect">
              <a:avLst/>
            </a:prstGeom>
            <a:noFill/>
          </p:spPr>
        </p:pic>
        <p:sp>
          <p:nvSpPr>
            <p:cNvPr id="12" name="ZoneTexte 11"/>
            <p:cNvSpPr txBox="1"/>
            <p:nvPr/>
          </p:nvSpPr>
          <p:spPr>
            <a:xfrm>
              <a:off x="6516216" y="1700808"/>
              <a:ext cx="971600" cy="369332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 terre</a:t>
              </a:r>
              <a:endPara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4788024" y="3068960"/>
              <a:ext cx="11521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David HEMERY©</a:t>
              </a:r>
              <a:endParaRPr lang="fr-FR" sz="105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6" name="ZoneTexte 15"/>
          <p:cNvSpPr txBox="1"/>
          <p:nvPr/>
        </p:nvSpPr>
        <p:spPr>
          <a:xfrm>
            <a:off x="2195736" y="5229200"/>
            <a:ext cx="4896544" cy="14720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Gestion raisonnée et durable de cette ressource </a:t>
            </a:r>
          </a:p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</a:p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Améliorer les connaissances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 Recherches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0" y="-27384"/>
            <a:ext cx="9144000" cy="792088"/>
            <a:chOff x="0" y="-27384"/>
            <a:chExt cx="9108504" cy="576064"/>
          </a:xfrm>
        </p:grpSpPr>
        <p:sp>
          <p:nvSpPr>
            <p:cNvPr id="18" name="Rectangle 17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 système</a:t>
              </a:r>
              <a:endParaRPr lang="fr-FR" sz="14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63688" y="908720"/>
            <a:ext cx="5760640" cy="8640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Projet pluriannuel de recherche et d’innovation de l’Université de Bretagne Sud</a:t>
            </a:r>
            <a:endParaRPr lang="fr-FR" sz="20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2987824" y="2996952"/>
            <a:ext cx="864096" cy="43204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IREA</a:t>
            </a:r>
            <a:endParaRPr lang="fr-FR" sz="1600" b="1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4067944" y="2852936"/>
            <a:ext cx="1872208" cy="648072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Géoarchitecture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1475656" y="2852936"/>
            <a:ext cx="1368152" cy="64800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DO-GMGL</a:t>
            </a:r>
            <a:endParaRPr lang="fr-FR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7092280" y="2852936"/>
            <a:ext cx="1008112" cy="648072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LBCM</a:t>
            </a:r>
            <a:endParaRPr lang="fr-FR" dirty="0"/>
          </a:p>
        </p:txBody>
      </p:sp>
      <p:sp>
        <p:nvSpPr>
          <p:cNvPr id="11" name="Ellipse 10"/>
          <p:cNvSpPr/>
          <p:nvPr/>
        </p:nvSpPr>
        <p:spPr>
          <a:xfrm>
            <a:off x="936104" y="3861048"/>
            <a:ext cx="2555776" cy="1656184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Evaluation de la ressource potentielle en algues rouges</a:t>
            </a:r>
            <a:endParaRPr lang="fr-FR" dirty="0"/>
          </a:p>
        </p:txBody>
      </p:sp>
      <p:sp>
        <p:nvSpPr>
          <p:cNvPr id="12" name="Ellipse 11"/>
          <p:cNvSpPr/>
          <p:nvPr/>
        </p:nvSpPr>
        <p:spPr>
          <a:xfrm>
            <a:off x="3672184" y="3861048"/>
            <a:ext cx="2556000" cy="1656184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Dimension sociétale Impacts socio-économiques</a:t>
            </a:r>
            <a:endParaRPr lang="fr-FR" dirty="0"/>
          </a:p>
        </p:txBody>
      </p:sp>
      <p:sp>
        <p:nvSpPr>
          <p:cNvPr id="13" name="Ellipse 12"/>
          <p:cNvSpPr/>
          <p:nvPr/>
        </p:nvSpPr>
        <p:spPr>
          <a:xfrm>
            <a:off x="6336480" y="3861048"/>
            <a:ext cx="2556000" cy="1656184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Valorisation de la ressource pour une gestion durable</a:t>
            </a:r>
            <a:endParaRPr lang="fr-FR" dirty="0"/>
          </a:p>
        </p:txBody>
      </p:sp>
      <p:sp>
        <p:nvSpPr>
          <p:cNvPr id="16" name="Flèche droite 15"/>
          <p:cNvSpPr/>
          <p:nvPr/>
        </p:nvSpPr>
        <p:spPr>
          <a:xfrm>
            <a:off x="467544" y="2132856"/>
            <a:ext cx="8064896" cy="576064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Approche transversale</a:t>
            </a:r>
            <a:endParaRPr lang="fr-FR" b="1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8244408" y="2996952"/>
            <a:ext cx="792088" cy="43204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CRPCC</a:t>
            </a:r>
            <a:endParaRPr lang="fr-FR" sz="1600" b="1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467544" y="2996952"/>
            <a:ext cx="864096" cy="43204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IRISA</a:t>
            </a:r>
            <a:endParaRPr lang="fr-FR" sz="1600" b="1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6084168" y="2996952"/>
            <a:ext cx="792088" cy="43204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ECB</a:t>
            </a:r>
            <a:endParaRPr lang="fr-FR" sz="1600" b="1" dirty="0"/>
          </a:p>
        </p:txBody>
      </p:sp>
      <p:sp>
        <p:nvSpPr>
          <p:cNvPr id="20" name="Flèche vers le bas 19"/>
          <p:cNvSpPr/>
          <p:nvPr/>
        </p:nvSpPr>
        <p:spPr>
          <a:xfrm>
            <a:off x="35496" y="1412776"/>
            <a:ext cx="395536" cy="511256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Interrégionale</a:t>
            </a:r>
            <a:endParaRPr lang="fr-FR" b="1" dirty="0"/>
          </a:p>
        </p:txBody>
      </p:sp>
      <p:sp>
        <p:nvSpPr>
          <p:cNvPr id="22" name="Rectangle à coins arrondis 21"/>
          <p:cNvSpPr/>
          <p:nvPr/>
        </p:nvSpPr>
        <p:spPr>
          <a:xfrm>
            <a:off x="1115616" y="5805264"/>
            <a:ext cx="2232248" cy="50405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IUEM-UBO</a:t>
            </a:r>
            <a:endParaRPr lang="fr-FR" dirty="0"/>
          </a:p>
        </p:txBody>
      </p:sp>
      <p:sp>
        <p:nvSpPr>
          <p:cNvPr id="24" name="Rectangle à coins arrondis 23"/>
          <p:cNvSpPr/>
          <p:nvPr/>
        </p:nvSpPr>
        <p:spPr>
          <a:xfrm>
            <a:off x="3563888" y="5805264"/>
            <a:ext cx="2232248" cy="50405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IFREMER (Nantes)</a:t>
            </a:r>
            <a:endParaRPr lang="fr-FR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6012160" y="5805264"/>
            <a:ext cx="2232248" cy="50405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RIEM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Flèche droite 25"/>
          <p:cNvSpPr/>
          <p:nvPr/>
        </p:nvSpPr>
        <p:spPr>
          <a:xfrm>
            <a:off x="395536" y="6381328"/>
            <a:ext cx="8136904" cy="47667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Approche participative</a:t>
            </a:r>
            <a:endParaRPr lang="fr-FR" b="1" dirty="0"/>
          </a:p>
        </p:txBody>
      </p:sp>
      <p:grpSp>
        <p:nvGrpSpPr>
          <p:cNvPr id="27" name="Groupe 26"/>
          <p:cNvGrpSpPr/>
          <p:nvPr/>
        </p:nvGrpSpPr>
        <p:grpSpPr>
          <a:xfrm>
            <a:off x="0" y="-27384"/>
            <a:ext cx="9144000" cy="720080"/>
            <a:chOff x="0" y="-27384"/>
            <a:chExt cx="9108504" cy="576064"/>
          </a:xfrm>
        </p:grpSpPr>
        <p:sp>
          <p:nvSpPr>
            <p:cNvPr id="28" name="Rectangle 27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 système</a:t>
              </a:r>
              <a:endParaRPr lang="fr-FR" sz="14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  <p:sp>
        <p:nvSpPr>
          <p:cNvPr id="35" name="Ellipse 34"/>
          <p:cNvSpPr/>
          <p:nvPr/>
        </p:nvSpPr>
        <p:spPr>
          <a:xfrm>
            <a:off x="936104" y="3861048"/>
            <a:ext cx="2555776" cy="1656184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Evaluation de la ressource potentielle en algues rouges</a:t>
            </a:r>
            <a:endParaRPr lang="fr-FR" dirty="0"/>
          </a:p>
        </p:txBody>
      </p:sp>
      <p:sp>
        <p:nvSpPr>
          <p:cNvPr id="36" name="Ellipse 35"/>
          <p:cNvSpPr/>
          <p:nvPr/>
        </p:nvSpPr>
        <p:spPr>
          <a:xfrm>
            <a:off x="6336480" y="3861048"/>
            <a:ext cx="2556000" cy="1656184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Valorisation de la ressource pour une gestion durable</a:t>
            </a:r>
            <a:endParaRPr lang="fr-FR" dirty="0"/>
          </a:p>
        </p:txBody>
      </p:sp>
      <p:sp>
        <p:nvSpPr>
          <p:cNvPr id="37" name="Rectangle à coins arrondis 36"/>
          <p:cNvSpPr/>
          <p:nvPr/>
        </p:nvSpPr>
        <p:spPr>
          <a:xfrm>
            <a:off x="6012160" y="5805264"/>
            <a:ext cx="2232248" cy="504056"/>
          </a:xfrm>
          <a:prstGeom prst="roundRect">
            <a:avLst/>
          </a:prstGeom>
          <a:ln w="76200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RIEM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Rectangle à coins arrondis 37"/>
          <p:cNvSpPr/>
          <p:nvPr/>
        </p:nvSpPr>
        <p:spPr>
          <a:xfrm>
            <a:off x="1475656" y="2852936"/>
            <a:ext cx="1368152" cy="648000"/>
          </a:xfrm>
          <a:prstGeom prst="roundRect">
            <a:avLst/>
          </a:prstGeom>
          <a:ln w="76200">
            <a:solidFill>
              <a:srgbClr val="FF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DO-GMGL</a:t>
            </a:r>
            <a:endParaRPr lang="fr-FR" dirty="0"/>
          </a:p>
        </p:txBody>
      </p:sp>
      <p:sp>
        <p:nvSpPr>
          <p:cNvPr id="39" name="Rectangle à coins arrondis 38"/>
          <p:cNvSpPr/>
          <p:nvPr/>
        </p:nvSpPr>
        <p:spPr>
          <a:xfrm>
            <a:off x="7092280" y="2852936"/>
            <a:ext cx="1008112" cy="648072"/>
          </a:xfrm>
          <a:prstGeom prst="roundRect">
            <a:avLst/>
          </a:prstGeom>
          <a:ln w="76200"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LBCM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1" animBg="1"/>
      <p:bldP spid="36" grpId="1" animBg="1"/>
      <p:bldP spid="37" grpId="0" animBg="1"/>
      <p:bldP spid="38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3816424" cy="450304"/>
          </a:xfrm>
        </p:spPr>
        <p:txBody>
          <a:bodyPr>
            <a:noAutofit/>
          </a:bodyPr>
          <a:lstStyle/>
          <a:p>
            <a:r>
              <a:rPr lang="fr-FR" sz="2400" b="1" dirty="0" smtClean="0"/>
              <a:t>De </a:t>
            </a:r>
            <a:r>
              <a:rPr lang="fr-FR" sz="2400" b="1" dirty="0" err="1" smtClean="0"/>
              <a:t>Littoralg</a:t>
            </a:r>
            <a:r>
              <a:rPr lang="fr-FR" sz="2400" b="1" dirty="0" smtClean="0"/>
              <a:t> aux AlgoBox</a:t>
            </a:r>
            <a:r>
              <a:rPr lang="fr-FR" sz="2400" b="1" dirty="0" smtClean="0">
                <a:latin typeface="Calibri"/>
              </a:rPr>
              <a:t>®</a:t>
            </a:r>
            <a:endParaRPr lang="fr-FR" sz="2400" b="1" dirty="0"/>
          </a:p>
        </p:txBody>
      </p:sp>
      <p:grpSp>
        <p:nvGrpSpPr>
          <p:cNvPr id="9" name="Groupe 8"/>
          <p:cNvGrpSpPr/>
          <p:nvPr/>
        </p:nvGrpSpPr>
        <p:grpSpPr>
          <a:xfrm>
            <a:off x="467544" y="1844824"/>
            <a:ext cx="3096344" cy="2376263"/>
            <a:chOff x="467544" y="2060848"/>
            <a:chExt cx="3456384" cy="2935147"/>
          </a:xfrm>
        </p:grpSpPr>
        <p:pic>
          <p:nvPicPr>
            <p:cNvPr id="3074" name="Picture 2" descr="C:\Users\Julia\Documents\Documents\Stage Rhuys\oraux du mois de mars\Solieria chordalis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2060848"/>
              <a:ext cx="3456384" cy="25922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ZoneTexte 5"/>
            <p:cNvSpPr txBox="1"/>
            <p:nvPr/>
          </p:nvSpPr>
          <p:spPr>
            <a:xfrm>
              <a:off x="467544" y="4742079"/>
              <a:ext cx="33123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i="1" dirty="0" err="1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Solieria</a:t>
              </a:r>
              <a:r>
                <a:rPr lang="fr-FR" sz="1050" i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fr-FR" sz="1050" i="1" dirty="0" err="1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chordalis</a:t>
              </a:r>
              <a:r>
                <a:rPr lang="fr-FR" sz="1050" i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fr-FR" sz="1050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_ Thalle fixé au substrat</a:t>
              </a:r>
              <a:endParaRPr lang="fr-FR" sz="105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5508104" y="1916832"/>
            <a:ext cx="3240360" cy="2232248"/>
            <a:chOff x="4644008" y="2060848"/>
            <a:chExt cx="3888432" cy="2941077"/>
          </a:xfrm>
        </p:grpSpPr>
        <p:pic>
          <p:nvPicPr>
            <p:cNvPr id="3075" name="Picture 3" descr="C:\Users\Julia\Documents\Documents\Stage Rhuys\Plage de Penvins\Photos\Penvins 11_10_14\IMG_9597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2060848"/>
              <a:ext cx="3888432" cy="261595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7" name="ZoneTexte 6"/>
            <p:cNvSpPr txBox="1"/>
            <p:nvPr/>
          </p:nvSpPr>
          <p:spPr>
            <a:xfrm>
              <a:off x="4644008" y="4748009"/>
              <a:ext cx="33123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i="1" dirty="0" err="1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Solieria</a:t>
              </a:r>
              <a:r>
                <a:rPr lang="fr-FR" sz="1050" i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fr-FR" sz="1050" i="1" dirty="0" err="1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chordalis</a:t>
              </a:r>
              <a:r>
                <a:rPr lang="fr-FR" sz="1050" i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fr-FR" sz="1050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_ Echouage massif (plage de </a:t>
              </a:r>
              <a:r>
                <a:rPr lang="fr-FR" sz="1050" dirty="0" err="1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Penvins</a:t>
              </a:r>
              <a:r>
                <a:rPr lang="fr-FR" sz="1050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lang="fr-FR" sz="105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395536" y="1268760"/>
            <a:ext cx="417646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Genre prolifératif</a:t>
            </a:r>
            <a:r>
              <a:rPr lang="fr-FR" dirty="0" smtClean="0"/>
              <a:t>: </a:t>
            </a:r>
            <a:r>
              <a:rPr lang="fr-FR" b="1" i="1" dirty="0" err="1" smtClean="0"/>
              <a:t>Solieria</a:t>
            </a:r>
            <a:r>
              <a:rPr lang="fr-FR" b="1" i="1" dirty="0" smtClean="0"/>
              <a:t> </a:t>
            </a:r>
            <a:r>
              <a:rPr lang="fr-FR" b="1" i="1" dirty="0" err="1" smtClean="0"/>
              <a:t>chordalis</a:t>
            </a:r>
            <a:endParaRPr lang="fr-FR" b="1" i="1" dirty="0"/>
          </a:p>
        </p:txBody>
      </p:sp>
      <p:cxnSp>
        <p:nvCxnSpPr>
          <p:cNvPr id="12" name="Connecteur droit avec flèche 11"/>
          <p:cNvCxnSpPr>
            <a:stCxn id="3074" idx="3"/>
            <a:endCxn id="3075" idx="1"/>
          </p:cNvCxnSpPr>
          <p:nvPr/>
        </p:nvCxnSpPr>
        <p:spPr>
          <a:xfrm>
            <a:off x="3563888" y="2894168"/>
            <a:ext cx="1944216" cy="154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3563888" y="2483604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De plus en plus tôt</a:t>
            </a:r>
            <a:endParaRPr lang="fr-FR" sz="1600" dirty="0"/>
          </a:p>
        </p:txBody>
      </p:sp>
      <p:sp>
        <p:nvSpPr>
          <p:cNvPr id="15" name="ZoneTexte 14"/>
          <p:cNvSpPr txBox="1"/>
          <p:nvPr/>
        </p:nvSpPr>
        <p:spPr>
          <a:xfrm>
            <a:off x="3275856" y="2926685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De plus en plus important</a:t>
            </a:r>
            <a:endParaRPr lang="fr-FR" sz="1600" dirty="0"/>
          </a:p>
        </p:txBody>
      </p:sp>
      <p:pic>
        <p:nvPicPr>
          <p:cNvPr id="22" name="Picture 7" descr="http://cc-rhuys.reseaudesintercoms.fr/cities/22/images/llvnmo5utbji3zb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1916832"/>
            <a:ext cx="3240360" cy="20162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ZoneTexte 24"/>
          <p:cNvSpPr txBox="1"/>
          <p:nvPr/>
        </p:nvSpPr>
        <p:spPr>
          <a:xfrm>
            <a:off x="251520" y="4941168"/>
            <a:ext cx="2160240" cy="86409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Echouage </a:t>
            </a:r>
          </a:p>
          <a:p>
            <a:pPr algn="ctr"/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massif</a:t>
            </a:r>
            <a:endParaRPr lang="fr-F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2699792" y="4509120"/>
            <a:ext cx="1800200" cy="64807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Impact socio-économique</a:t>
            </a:r>
            <a:endParaRPr lang="fr-FR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2699792" y="5301208"/>
            <a:ext cx="1800200" cy="64807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Impact morphologique</a:t>
            </a:r>
            <a:endParaRPr lang="fr-FR" dirty="0"/>
          </a:p>
        </p:txBody>
      </p:sp>
      <p:sp>
        <p:nvSpPr>
          <p:cNvPr id="28" name="Rectangle à coins arrondis 27"/>
          <p:cNvSpPr/>
          <p:nvPr/>
        </p:nvSpPr>
        <p:spPr>
          <a:xfrm>
            <a:off x="2699792" y="6093296"/>
            <a:ext cx="1800200" cy="64807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Impact écologique</a:t>
            </a:r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5220072" y="4437112"/>
            <a:ext cx="3744416" cy="223224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5364088" y="4509120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2 problématiques:</a:t>
            </a:r>
          </a:p>
          <a:p>
            <a:pPr algn="ctr"/>
            <a:endParaRPr lang="fr-FR" dirty="0" smtClean="0"/>
          </a:p>
          <a:p>
            <a:pPr algn="ctr">
              <a:buFont typeface="Wingdings"/>
              <a:buChar char="à"/>
            </a:pPr>
            <a:r>
              <a:rPr lang="fr-FR" dirty="0" smtClean="0">
                <a:sym typeface="Wingdings" pitchFamily="2" charset="2"/>
              </a:rPr>
              <a:t>Recule du système dunaire</a:t>
            </a:r>
          </a:p>
          <a:p>
            <a:pPr algn="ctr">
              <a:buFont typeface="Wingdings"/>
              <a:buChar char="à"/>
            </a:pPr>
            <a:r>
              <a:rPr lang="fr-FR" dirty="0">
                <a:sym typeface="Wingdings" pitchFamily="2" charset="2"/>
              </a:rPr>
              <a:t> </a:t>
            </a:r>
            <a:r>
              <a:rPr lang="fr-FR" dirty="0" smtClean="0">
                <a:sym typeface="Wingdings" pitchFamily="2" charset="2"/>
              </a:rPr>
              <a:t>Echouages massifs d’algues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6876256" y="5589240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=</a:t>
            </a:r>
            <a:endParaRPr lang="fr-FR" sz="4000" dirty="0"/>
          </a:p>
        </p:txBody>
      </p:sp>
      <p:sp>
        <p:nvSpPr>
          <p:cNvPr id="33" name="ZoneTexte 32"/>
          <p:cNvSpPr txBox="1"/>
          <p:nvPr/>
        </p:nvSpPr>
        <p:spPr>
          <a:xfrm>
            <a:off x="5436096" y="6021288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fr-FR" sz="2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idée                   AlgoBox</a:t>
            </a:r>
            <a:r>
              <a:rPr lang="fr-FR" sz="2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®</a:t>
            </a:r>
            <a:endParaRPr lang="fr-FR" sz="20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6372200" y="6309320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35" name="Groupe 34"/>
          <p:cNvGrpSpPr/>
          <p:nvPr/>
        </p:nvGrpSpPr>
        <p:grpSpPr>
          <a:xfrm>
            <a:off x="0" y="-27384"/>
            <a:ext cx="9144000" cy="792088"/>
            <a:chOff x="0" y="-27384"/>
            <a:chExt cx="9108504" cy="576064"/>
          </a:xfrm>
        </p:grpSpPr>
        <p:sp>
          <p:nvSpPr>
            <p:cNvPr id="36" name="Rectangle 35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 système</a:t>
              </a:r>
              <a:endParaRPr lang="fr-FR" sz="1400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  <p:cxnSp>
        <p:nvCxnSpPr>
          <p:cNvPr id="44" name="Connecteur droit avec flèche 43"/>
          <p:cNvCxnSpPr/>
          <p:nvPr/>
        </p:nvCxnSpPr>
        <p:spPr>
          <a:xfrm>
            <a:off x="4716016" y="1484784"/>
            <a:ext cx="792088" cy="0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5724128" y="1268760"/>
            <a:ext cx="3419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9 000 T / an sur la presqu’île de Rhuys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30" grpId="0" animBg="1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ulia\Documents\Documents\Stage Rhuys\Cartes\Carte Jpeg\Présentation générale de la plage de Suscinio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8064896" cy="5448544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9584" y="1988840"/>
            <a:ext cx="3744417" cy="20162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8964488" cy="48270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e 6"/>
          <p:cNvGrpSpPr/>
          <p:nvPr/>
        </p:nvGrpSpPr>
        <p:grpSpPr>
          <a:xfrm>
            <a:off x="0" y="-27384"/>
            <a:ext cx="9144000" cy="792088"/>
            <a:chOff x="0" y="-27384"/>
            <a:chExt cx="9108504" cy="576064"/>
          </a:xfrm>
        </p:grpSpPr>
        <p:sp>
          <p:nvSpPr>
            <p:cNvPr id="8" name="Rectangle 7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 système</a:t>
              </a:r>
              <a:endParaRPr lang="fr-FR" sz="14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860032" y="1412776"/>
            <a:ext cx="388843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Buts:</a:t>
            </a:r>
          </a:p>
          <a:p>
            <a:pPr algn="ctr"/>
            <a:endParaRPr lang="fr-FR" sz="500" dirty="0" smtClean="0"/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fr-FR" sz="1600" dirty="0"/>
              <a:t> </a:t>
            </a:r>
            <a:r>
              <a:rPr lang="fr-FR" sz="1600" dirty="0" smtClean="0"/>
              <a:t>Création d’une dune embryonnaire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fr-FR" sz="1600" dirty="0" smtClean="0"/>
              <a:t> Protection du pied de dune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fr-FR" sz="1600" dirty="0"/>
              <a:t> </a:t>
            </a:r>
            <a:r>
              <a:rPr lang="fr-FR" sz="1600" dirty="0" smtClean="0"/>
              <a:t>Maintien des algues sur la plage (M.O.)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539552" y="4221088"/>
            <a:ext cx="37079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Principes :</a:t>
            </a:r>
          </a:p>
          <a:p>
            <a:pPr algn="ctr"/>
            <a:endParaRPr lang="fr-FR" sz="500" dirty="0" smtClean="0"/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fr-FR" sz="1600" dirty="0" smtClean="0"/>
              <a:t> Remplir d’algues les AlgoBox</a:t>
            </a:r>
            <a:r>
              <a:rPr lang="fr-FR" sz="1600" dirty="0" smtClean="0">
                <a:latin typeface="Calibri"/>
              </a:rPr>
              <a:t>®</a:t>
            </a:r>
            <a:endParaRPr lang="fr-FR" sz="1600" dirty="0" smtClean="0"/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fr-FR" sz="1600" dirty="0" smtClean="0"/>
              <a:t> Amortissement des vagues</a:t>
            </a:r>
            <a:endParaRPr lang="fr-FR" sz="1600" dirty="0" smtClean="0">
              <a:latin typeface="Calibri"/>
            </a:endParaRP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fr-FR" sz="1600" dirty="0" smtClean="0">
                <a:latin typeface="Calibri"/>
              </a:rPr>
              <a:t> </a:t>
            </a:r>
            <a:r>
              <a:rPr lang="fr-FR" sz="1600" dirty="0" smtClean="0"/>
              <a:t>Favoriser le développement végétal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fr-FR" sz="1600" dirty="0"/>
              <a:t> </a:t>
            </a:r>
            <a:r>
              <a:rPr lang="fr-FR" sz="1600" dirty="0" smtClean="0"/>
              <a:t>Préserver l’habitat « laisse de mer »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fr-FR" sz="1600" dirty="0"/>
              <a:t> </a:t>
            </a:r>
            <a:r>
              <a:rPr lang="fr-FR" sz="1600" dirty="0" smtClean="0"/>
              <a:t>Améliorer le captage éolien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4499992" y="3429000"/>
            <a:ext cx="4464496" cy="3225557"/>
            <a:chOff x="323528" y="1772816"/>
            <a:chExt cx="4464496" cy="3225557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772816"/>
              <a:ext cx="4392488" cy="322555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7" name="ZoneTexte 6"/>
            <p:cNvSpPr txBox="1"/>
            <p:nvPr/>
          </p:nvSpPr>
          <p:spPr>
            <a:xfrm>
              <a:off x="323528" y="4751566"/>
              <a:ext cx="72487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dirty="0" smtClean="0">
                  <a:latin typeface="Calibri"/>
                </a:rPr>
                <a:t>© J. Cochet</a:t>
              </a:r>
              <a:endParaRPr lang="fr-FR" sz="900" dirty="0"/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179512" y="1758008"/>
            <a:ext cx="4192790" cy="2031032"/>
            <a:chOff x="4843706" y="4653136"/>
            <a:chExt cx="4192790" cy="2031032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3706" y="4653136"/>
              <a:ext cx="4192790" cy="201622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0" name="ZoneTexte 9"/>
            <p:cNvSpPr txBox="1"/>
            <p:nvPr/>
          </p:nvSpPr>
          <p:spPr>
            <a:xfrm>
              <a:off x="4932040" y="6453336"/>
              <a:ext cx="72487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dirty="0" smtClean="0">
                  <a:latin typeface="Calibri"/>
                </a:rPr>
                <a:t>© J. Cochet</a:t>
              </a:r>
              <a:endParaRPr lang="fr-FR" sz="900" dirty="0"/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0" y="980728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Le système AlgoBox</a:t>
            </a:r>
            <a:r>
              <a:rPr lang="fr-FR" sz="2400" b="1" dirty="0" smtClean="0">
                <a:latin typeface="Calibri"/>
              </a:rPr>
              <a:t>®</a:t>
            </a:r>
            <a:endParaRPr lang="fr-FR" sz="2400" b="1" dirty="0"/>
          </a:p>
        </p:txBody>
      </p:sp>
      <p:grpSp>
        <p:nvGrpSpPr>
          <p:cNvPr id="13" name="Groupe 12"/>
          <p:cNvGrpSpPr/>
          <p:nvPr/>
        </p:nvGrpSpPr>
        <p:grpSpPr>
          <a:xfrm>
            <a:off x="0" y="-27384"/>
            <a:ext cx="9144000" cy="720080"/>
            <a:chOff x="0" y="-27384"/>
            <a:chExt cx="9108504" cy="576064"/>
          </a:xfrm>
        </p:grpSpPr>
        <p:sp>
          <p:nvSpPr>
            <p:cNvPr id="14" name="Rectangle 13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 système</a:t>
              </a:r>
              <a:endParaRPr lang="fr-FR" sz="14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107504" y="1196752"/>
            <a:ext cx="3744416" cy="2471936"/>
            <a:chOff x="467544" y="1628800"/>
            <a:chExt cx="3744416" cy="2471936"/>
          </a:xfrm>
        </p:grpSpPr>
        <p:pic>
          <p:nvPicPr>
            <p:cNvPr id="5" name="Picture 2" descr="C:\Users\Julia\Documents\Documents\Stage Rhuys\Plage de Penvins\Photos\Algobox-Penvins 07_14\IMG_1137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628800"/>
              <a:ext cx="3707904" cy="247193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ZoneTexte 5"/>
            <p:cNvSpPr txBox="1"/>
            <p:nvPr/>
          </p:nvSpPr>
          <p:spPr>
            <a:xfrm>
              <a:off x="467544" y="1628800"/>
              <a:ext cx="3744416" cy="369332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Secteur concerné par l’aménagement</a:t>
              </a:r>
              <a:endPara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5364088" y="1196752"/>
            <a:ext cx="3672408" cy="2473200"/>
            <a:chOff x="5364088" y="1484784"/>
            <a:chExt cx="3672408" cy="2473200"/>
          </a:xfrm>
        </p:grpSpPr>
        <p:pic>
          <p:nvPicPr>
            <p:cNvPr id="8" name="Picture 3" descr="C:\Users\Julia\Documents\Documents\Stage Rhuys\Plage de Penvins\Photos\Algobox-Penvins 07_14\IMG_1150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1484784"/>
              <a:ext cx="3641100" cy="24732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ZoneTexte 8"/>
            <p:cNvSpPr txBox="1"/>
            <p:nvPr/>
          </p:nvSpPr>
          <p:spPr>
            <a:xfrm>
              <a:off x="5364088" y="1484784"/>
              <a:ext cx="3672408" cy="369332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Secteur après la pose des AlgoBox</a:t>
              </a:r>
              <a:r>
                <a:rPr lang="fr-FR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®</a:t>
              </a:r>
              <a:endPara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0" name="Connecteur droit avec flèche 9"/>
          <p:cNvCxnSpPr/>
          <p:nvPr/>
        </p:nvCxnSpPr>
        <p:spPr>
          <a:xfrm>
            <a:off x="3995936" y="2060848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107504" y="3463116"/>
            <a:ext cx="18533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© </a:t>
            </a:r>
            <a:r>
              <a:rPr lang="fr-FR" sz="10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J.Cochet</a:t>
            </a:r>
            <a:r>
              <a:rPr lang="fr-FR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Penvins, 07/07/14</a:t>
            </a:r>
            <a:endParaRPr lang="fr-FR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526920" y="3463116"/>
            <a:ext cx="18533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© </a:t>
            </a:r>
            <a:r>
              <a:rPr lang="fr-FR" sz="10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J.Cochet</a:t>
            </a:r>
            <a:r>
              <a:rPr lang="fr-FR" sz="10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Penvins, 15/07/14</a:t>
            </a:r>
            <a:endParaRPr lang="fr-FR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4" descr="C:\Users\Julia\Documents\Documents\Stage Rhuys\Plage de Penvins\Photos\Algobox-Penvins 07_14\IMG_115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4581128"/>
            <a:ext cx="3168402" cy="2088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5" descr="C:\Users\Julia\Documents\Documents\Stage Rhuys\Plage de Penvins\Photos\Algobox-Penvins 07_14\IMG_1159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4581128"/>
            <a:ext cx="2880320" cy="2088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ZoneTexte 14"/>
          <p:cNvSpPr txBox="1"/>
          <p:nvPr/>
        </p:nvSpPr>
        <p:spPr>
          <a:xfrm>
            <a:off x="3779912" y="4509120"/>
            <a:ext cx="4320480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2 AlgoBox</a:t>
            </a:r>
            <a:r>
              <a:rPr lang="fr-FR" sz="1600" dirty="0" smtClean="0">
                <a:latin typeface="Calibri"/>
              </a:rPr>
              <a:t>® renforcés + 59 AlgoBox® améliorés </a:t>
            </a:r>
            <a:endParaRPr lang="fr-FR" sz="1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1259632" y="3933056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Des aménagements adaptés aux conditions d’agitation du secteur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611560" y="6453336"/>
            <a:ext cx="16514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© M. </a:t>
            </a:r>
            <a:r>
              <a:rPr lang="fr-FR" sz="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Sedrati</a:t>
            </a:r>
            <a:r>
              <a:rPr lang="fr-F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Penvins, 15/07/14</a:t>
            </a:r>
            <a:endParaRPr lang="fr-FR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148064" y="6453336"/>
            <a:ext cx="16514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© M. </a:t>
            </a:r>
            <a:r>
              <a:rPr lang="fr-FR" sz="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Sedrati</a:t>
            </a:r>
            <a:r>
              <a:rPr lang="fr-F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Penvins, 15/07/14</a:t>
            </a:r>
            <a:endParaRPr lang="fr-FR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449" y="4365104"/>
            <a:ext cx="2597351" cy="2348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2" descr="C:\Users\Julia\Documents\Documents\Stage Rhuys\Biblio\Ramassage\nid d'hirondelles par MArie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2276872"/>
            <a:ext cx="2160240" cy="1512168"/>
          </a:xfrm>
          <a:prstGeom prst="rect">
            <a:avLst/>
          </a:prstGeom>
          <a:noFill/>
        </p:spPr>
      </p:pic>
      <p:grpSp>
        <p:nvGrpSpPr>
          <p:cNvPr id="22" name="Groupe 21"/>
          <p:cNvGrpSpPr/>
          <p:nvPr/>
        </p:nvGrpSpPr>
        <p:grpSpPr>
          <a:xfrm>
            <a:off x="0" y="-27384"/>
            <a:ext cx="9144000" cy="792088"/>
            <a:chOff x="0" y="-27384"/>
            <a:chExt cx="9108504" cy="576064"/>
          </a:xfrm>
        </p:grpSpPr>
        <p:sp>
          <p:nvSpPr>
            <p:cNvPr id="23" name="Rectangle 22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Mise en place</a:t>
              </a:r>
              <a:endParaRPr lang="fr-FR" sz="14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752" y="764704"/>
            <a:ext cx="5328592" cy="652934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 smtClean="0"/>
              <a:t>En attendant les échouages….</a:t>
            </a:r>
            <a:endParaRPr lang="fr-FR" sz="2400" b="1" dirty="0"/>
          </a:p>
        </p:txBody>
      </p:sp>
      <p:pic>
        <p:nvPicPr>
          <p:cNvPr id="17" name="Picture 2" descr="C:\Users\Julia\Documents\Documents\Stage Rhuys\Plage de Penvins\Photos\09_10_14 penvins\Algobox post tempête\temp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705688"/>
            <a:ext cx="4968552" cy="3035680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1835696" y="1412776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Captage éolien et préservation du pied de dune</a:t>
            </a:r>
            <a:endParaRPr lang="fr-FR" dirty="0"/>
          </a:p>
        </p:txBody>
      </p:sp>
      <p:grpSp>
        <p:nvGrpSpPr>
          <p:cNvPr id="5" name="Groupe 4"/>
          <p:cNvGrpSpPr/>
          <p:nvPr/>
        </p:nvGrpSpPr>
        <p:grpSpPr>
          <a:xfrm>
            <a:off x="395536" y="1844824"/>
            <a:ext cx="2592288" cy="1800200"/>
            <a:chOff x="323528" y="4653136"/>
            <a:chExt cx="2880320" cy="2160240"/>
          </a:xfrm>
        </p:grpSpPr>
        <p:pic>
          <p:nvPicPr>
            <p:cNvPr id="6" name="Picture 3" descr="C:\Users\Julia\Documents\Documents\Stage Rhuys\Plage de Penvins\Photos\Penvins 12_08_14\IMGP0116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4653136"/>
              <a:ext cx="2880320" cy="2160240"/>
            </a:xfrm>
            <a:prstGeom prst="rect">
              <a:avLst/>
            </a:prstGeom>
            <a:noFill/>
          </p:spPr>
        </p:pic>
        <p:sp>
          <p:nvSpPr>
            <p:cNvPr id="7" name="ZoneTexte 6"/>
            <p:cNvSpPr txBox="1"/>
            <p:nvPr/>
          </p:nvSpPr>
          <p:spPr>
            <a:xfrm>
              <a:off x="539552" y="4725144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12/08/14</a:t>
              </a:r>
              <a:endParaRPr lang="fr-FR" dirty="0"/>
            </a:p>
          </p:txBody>
        </p:sp>
      </p:grpSp>
      <p:pic>
        <p:nvPicPr>
          <p:cNvPr id="8" name="Picture 4" descr="C:\Users\Julia\Documents\Documents\Stage Rhuys\Plage de Penvins\Photos\Penvins 12_09_14\Flores\IMG_927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8" y="1814820"/>
            <a:ext cx="2664296" cy="1776198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3203848" y="184482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12/09/14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 descr="C:\Users\Julia\Documents\Documents\Stage Rhuys\Plage de Penvins\Photos\Penvins 05_10_14\IMG_944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1820821"/>
            <a:ext cx="2664296" cy="1776198"/>
          </a:xfrm>
          <a:prstGeom prst="rect">
            <a:avLst/>
          </a:prstGeom>
          <a:noFill/>
        </p:spPr>
      </p:pic>
      <p:grpSp>
        <p:nvGrpSpPr>
          <p:cNvPr id="11" name="Groupe 10"/>
          <p:cNvGrpSpPr/>
          <p:nvPr/>
        </p:nvGrpSpPr>
        <p:grpSpPr>
          <a:xfrm>
            <a:off x="395536" y="1802819"/>
            <a:ext cx="2592288" cy="1800200"/>
            <a:chOff x="323528" y="4653136"/>
            <a:chExt cx="2880320" cy="2160240"/>
          </a:xfrm>
        </p:grpSpPr>
        <p:pic>
          <p:nvPicPr>
            <p:cNvPr id="12" name="Picture 3" descr="C:\Users\Julia\Documents\Documents\Stage Rhuys\Plage de Penvins\Photos\Penvins 12_08_14\IMGP0116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4653136"/>
              <a:ext cx="2880320" cy="2160240"/>
            </a:xfrm>
            <a:prstGeom prst="rect">
              <a:avLst/>
            </a:prstGeom>
            <a:noFill/>
          </p:spPr>
        </p:pic>
        <p:sp>
          <p:nvSpPr>
            <p:cNvPr id="13" name="ZoneTexte 12"/>
            <p:cNvSpPr txBox="1"/>
            <p:nvPr/>
          </p:nvSpPr>
          <p:spPr>
            <a:xfrm>
              <a:off x="539552" y="4725144"/>
              <a:ext cx="1304144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12/08/14</a:t>
              </a:r>
              <a:endPara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6084168" y="1814820"/>
            <a:ext cx="2664296" cy="1776198"/>
            <a:chOff x="6156176" y="4839156"/>
            <a:chExt cx="2664296" cy="1776198"/>
          </a:xfrm>
        </p:grpSpPr>
        <p:pic>
          <p:nvPicPr>
            <p:cNvPr id="15" name="Picture 2" descr="C:\Users\Julia\Documents\Documents\Stage Rhuys\Plage de Penvins\Photos\Penvins 05_10_14\IMG_9448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4839156"/>
              <a:ext cx="2664296" cy="1776198"/>
            </a:xfrm>
            <a:prstGeom prst="rect">
              <a:avLst/>
            </a:prstGeom>
            <a:noFill/>
          </p:spPr>
        </p:pic>
        <p:sp>
          <p:nvSpPr>
            <p:cNvPr id="16" name="ZoneTexte 15"/>
            <p:cNvSpPr txBox="1"/>
            <p:nvPr/>
          </p:nvSpPr>
          <p:spPr>
            <a:xfrm>
              <a:off x="6228184" y="4869160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05/10/14</a:t>
              </a:r>
              <a:endPara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8" name="ZoneTexte 17"/>
          <p:cNvSpPr txBox="1"/>
          <p:nvPr/>
        </p:nvSpPr>
        <p:spPr>
          <a:xfrm>
            <a:off x="467544" y="378904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AlgoBox</a:t>
            </a:r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® post-agitation 09/10/14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5292080" y="4581128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Procédé résistant malgré un battement sédimentaire important</a:t>
            </a:r>
            <a:endParaRPr lang="fr-FR" dirty="0"/>
          </a:p>
        </p:txBody>
      </p:sp>
      <p:grpSp>
        <p:nvGrpSpPr>
          <p:cNvPr id="20" name="Groupe 19"/>
          <p:cNvGrpSpPr/>
          <p:nvPr/>
        </p:nvGrpSpPr>
        <p:grpSpPr>
          <a:xfrm>
            <a:off x="0" y="-27384"/>
            <a:ext cx="9144000" cy="792088"/>
            <a:chOff x="0" y="-27384"/>
            <a:chExt cx="9108504" cy="576064"/>
          </a:xfrm>
        </p:grpSpPr>
        <p:sp>
          <p:nvSpPr>
            <p:cNvPr id="21" name="Rectangle 20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Mise en place</a:t>
              </a:r>
              <a:endParaRPr lang="fr-FR" sz="140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Julia\Documents\Documents\Stage Rhuys\Plage de Penvins\Photos\09_10_14 penvins\remplissage Algobox\IMG_957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1532" y="2204864"/>
            <a:ext cx="4212468" cy="2952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539552" y="119675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Remplissage des AlgoBox</a:t>
            </a:r>
            <a:r>
              <a:rPr lang="fr-FR" sz="2400" b="1" dirty="0" smtClean="0">
                <a:latin typeface="Calibri"/>
              </a:rPr>
              <a:t>® le 09/10/14</a:t>
            </a:r>
            <a:endParaRPr lang="fr-FR" sz="24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5220072" y="5264040"/>
            <a:ext cx="38889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Remplissage avec ± 30 cm d’algues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80% de </a:t>
            </a:r>
            <a:r>
              <a:rPr lang="fr-FR" i="1" dirty="0" err="1" smtClean="0"/>
              <a:t>Solieria</a:t>
            </a:r>
            <a:r>
              <a:rPr lang="fr-FR" i="1" dirty="0" smtClean="0"/>
              <a:t> </a:t>
            </a:r>
            <a:r>
              <a:rPr lang="fr-FR" i="1" dirty="0" err="1" smtClean="0"/>
              <a:t>chordalis</a:t>
            </a:r>
            <a:endParaRPr lang="fr-FR" i="1" dirty="0" smtClean="0"/>
          </a:p>
          <a:p>
            <a:pPr algn="ctr"/>
            <a:r>
              <a:rPr lang="fr-FR" i="1" dirty="0" smtClean="0"/>
              <a:t>=</a:t>
            </a:r>
          </a:p>
          <a:p>
            <a:pPr algn="ctr"/>
            <a:r>
              <a:rPr lang="fr-FR" b="1" dirty="0" smtClean="0"/>
              <a:t>9 m</a:t>
            </a:r>
            <a:r>
              <a:rPr lang="fr-FR" b="1" dirty="0" smtClean="0">
                <a:latin typeface="Calibri"/>
              </a:rPr>
              <a:t>³ </a:t>
            </a:r>
            <a:r>
              <a:rPr lang="fr-FR" b="1" dirty="0" smtClean="0">
                <a:latin typeface="Calibri"/>
                <a:sym typeface="Wingdings" pitchFamily="2" charset="2"/>
              </a:rPr>
              <a:t> AlgoBox® renforcé</a:t>
            </a:r>
          </a:p>
          <a:p>
            <a:pPr algn="ctr"/>
            <a:r>
              <a:rPr lang="fr-FR" b="1" dirty="0" smtClean="0">
                <a:latin typeface="Calibri"/>
                <a:sym typeface="Wingdings" pitchFamily="2" charset="2"/>
              </a:rPr>
              <a:t>2,25 m³ AlgoBox® amélioré</a:t>
            </a:r>
            <a:endParaRPr lang="fr-FR" b="1" dirty="0"/>
          </a:p>
        </p:txBody>
      </p:sp>
      <p:sp>
        <p:nvSpPr>
          <p:cNvPr id="7" name="Rectangle 6"/>
          <p:cNvSpPr/>
          <p:nvPr/>
        </p:nvSpPr>
        <p:spPr>
          <a:xfrm>
            <a:off x="323528" y="5517232"/>
            <a:ext cx="396044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Echouage massif suite aux coefficients de 111 + Vent secteur Sud (10 m/s)</a:t>
            </a:r>
            <a:endParaRPr lang="fr-FR" dirty="0"/>
          </a:p>
        </p:txBody>
      </p:sp>
      <p:pic>
        <p:nvPicPr>
          <p:cNvPr id="1026" name="Picture 2" descr="C:\Users\Julia\Documents\Documents\Stage Rhuys\Plage de Penvins\Photos\09_10_14 penvins\Echouages\IMG_949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1" y="2204865"/>
            <a:ext cx="5322827" cy="2952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9" name="Groupe 8"/>
          <p:cNvGrpSpPr/>
          <p:nvPr/>
        </p:nvGrpSpPr>
        <p:grpSpPr>
          <a:xfrm>
            <a:off x="0" y="-27384"/>
            <a:ext cx="9144000" cy="720080"/>
            <a:chOff x="0" y="-27384"/>
            <a:chExt cx="9108504" cy="576064"/>
          </a:xfrm>
        </p:grpSpPr>
        <p:sp>
          <p:nvSpPr>
            <p:cNvPr id="10" name="Rectangle 9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La mise en place</a:t>
              </a:r>
              <a:endParaRPr lang="fr-FR" sz="14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9512" y="1052736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Les protocoles s’articulent autour de 3 thématiques: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7380312" y="3717032"/>
            <a:ext cx="1547664" cy="8640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Sciences participatives </a:t>
            </a:r>
          </a:p>
          <a:p>
            <a:pPr algn="ctr"/>
            <a:r>
              <a:rPr lang="fr-FR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RIEM</a:t>
            </a:r>
            <a:endParaRPr lang="fr-FR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539552" y="1700808"/>
            <a:ext cx="6912768" cy="1231106"/>
            <a:chOff x="611560" y="1700808"/>
            <a:chExt cx="6912768" cy="1231106"/>
          </a:xfrm>
        </p:grpSpPr>
        <p:sp>
          <p:nvSpPr>
            <p:cNvPr id="5" name="ZoneTexte 4"/>
            <p:cNvSpPr txBox="1"/>
            <p:nvPr/>
          </p:nvSpPr>
          <p:spPr>
            <a:xfrm>
              <a:off x="611560" y="1700808"/>
              <a:ext cx="6912768" cy="123110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Protocoles de suivi de « la plage »: 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fr-FR" b="1" dirty="0"/>
                <a:t> </a:t>
              </a:r>
              <a:r>
                <a:rPr lang="fr-FR" b="1" dirty="0" smtClean="0"/>
                <a:t>Suivi de profils topographique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fr-FR" b="1" dirty="0">
                  <a:solidFill>
                    <a:srgbClr val="7030A0"/>
                  </a:solidFill>
                </a:rPr>
                <a:t> </a:t>
              </a:r>
              <a:r>
                <a:rPr lang="fr-FR" b="1" dirty="0" smtClean="0">
                  <a:solidFill>
                    <a:srgbClr val="7030A0"/>
                  </a:solidFill>
                </a:rPr>
                <a:t>Suivi semi-quantitatif et qualitatif des échouages algaux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fr-FR" b="1" dirty="0">
                  <a:solidFill>
                    <a:srgbClr val="7030A0"/>
                  </a:solidFill>
                </a:rPr>
                <a:t> </a:t>
              </a:r>
              <a:r>
                <a:rPr lang="fr-FR" b="1" dirty="0" smtClean="0">
                  <a:solidFill>
                    <a:srgbClr val="7030A0"/>
                  </a:solidFill>
                </a:rPr>
                <a:t>Suivi photographique</a:t>
              </a:r>
              <a:endParaRPr lang="fr-FR" b="1" dirty="0">
                <a:solidFill>
                  <a:srgbClr val="7030A0"/>
                </a:solidFill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6228184" y="1700808"/>
              <a:ext cx="1296144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/>
                <a:t>Mensuel</a:t>
              </a:r>
              <a:endParaRPr lang="fr-FR" b="1" dirty="0"/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539552" y="3627021"/>
            <a:ext cx="6552728" cy="954107"/>
            <a:chOff x="611560" y="3627021"/>
            <a:chExt cx="6552728" cy="954107"/>
          </a:xfrm>
        </p:grpSpPr>
        <p:sp>
          <p:nvSpPr>
            <p:cNvPr id="6" name="ZoneTexte 5"/>
            <p:cNvSpPr txBox="1"/>
            <p:nvPr/>
          </p:nvSpPr>
          <p:spPr>
            <a:xfrm>
              <a:off x="611560" y="3627021"/>
              <a:ext cx="6552728" cy="95410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rgbClr val="7030A0"/>
                  </a:solidFill>
                </a:rPr>
                <a:t>Protocoles de suivi des « AlgoBox</a:t>
              </a:r>
              <a:r>
                <a:rPr lang="fr-FR" sz="2000" b="1" dirty="0" smtClean="0">
                  <a:solidFill>
                    <a:srgbClr val="7030A0"/>
                  </a:solidFill>
                  <a:latin typeface="Calibri"/>
                </a:rPr>
                <a:t>®</a:t>
              </a:r>
              <a:r>
                <a:rPr lang="fr-FR" sz="2000" b="1" dirty="0" smtClean="0">
                  <a:solidFill>
                    <a:srgbClr val="7030A0"/>
                  </a:solidFill>
                </a:rPr>
                <a:t> »: 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fr-FR" b="1" dirty="0" smtClean="0">
                  <a:solidFill>
                    <a:srgbClr val="7030A0"/>
                  </a:solidFill>
                </a:rPr>
                <a:t> Suivi de la dégradation des algues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fr-FR" b="1" dirty="0">
                  <a:solidFill>
                    <a:srgbClr val="7030A0"/>
                  </a:solidFill>
                </a:rPr>
                <a:t> </a:t>
              </a:r>
              <a:r>
                <a:rPr lang="fr-FR" b="1" dirty="0" smtClean="0">
                  <a:solidFill>
                    <a:srgbClr val="7030A0"/>
                  </a:solidFill>
                </a:rPr>
                <a:t>Suivi de la colonisation florale</a:t>
              </a:r>
              <a:endParaRPr lang="fr-FR" b="1" dirty="0">
                <a:solidFill>
                  <a:srgbClr val="7030A0"/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5364088" y="3635732"/>
              <a:ext cx="1800200" cy="36933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solidFill>
                    <a:srgbClr val="7030A0"/>
                  </a:solidFill>
                </a:rPr>
                <a:t>Hebdomadaire</a:t>
              </a:r>
              <a:endParaRPr lang="fr-FR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539552" y="5157193"/>
            <a:ext cx="8136904" cy="1440160"/>
            <a:chOff x="539552" y="5157192"/>
            <a:chExt cx="7642096" cy="1538883"/>
          </a:xfrm>
        </p:grpSpPr>
        <p:sp>
          <p:nvSpPr>
            <p:cNvPr id="7" name="ZoneTexte 6"/>
            <p:cNvSpPr txBox="1"/>
            <p:nvPr/>
          </p:nvSpPr>
          <p:spPr>
            <a:xfrm>
              <a:off x="539552" y="5157192"/>
              <a:ext cx="7632848" cy="1538883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chemeClr val="bg1"/>
                  </a:solidFill>
                </a:rPr>
                <a:t>Protocoles de suivi de l’avifaune </a:t>
              </a:r>
            </a:p>
            <a:p>
              <a:r>
                <a:rPr lang="fr-FR" sz="2000" b="1" dirty="0" smtClean="0">
                  <a:solidFill>
                    <a:schemeClr val="bg1"/>
                  </a:solidFill>
                </a:rPr>
                <a:t>inféodée à la laisse de mer:</a:t>
              </a:r>
              <a:r>
                <a:rPr lang="fr-FR" b="1" dirty="0" smtClean="0">
                  <a:solidFill>
                    <a:schemeClr val="bg1"/>
                  </a:solidFill>
                </a:rPr>
                <a:t> 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fr-FR" b="1" dirty="0" smtClean="0">
                  <a:solidFill>
                    <a:schemeClr val="accent4"/>
                  </a:solidFill>
                </a:rPr>
                <a:t> </a:t>
              </a:r>
              <a:r>
                <a:rPr lang="fr-FR" b="1" dirty="0" smtClean="0">
                  <a:solidFill>
                    <a:srgbClr val="7030A0"/>
                  </a:solidFill>
                </a:rPr>
                <a:t>Recensement de l’avifaune (</a:t>
              </a:r>
              <a:r>
                <a:rPr lang="fr-FR" b="1" dirty="0" err="1" smtClean="0">
                  <a:solidFill>
                    <a:srgbClr val="7030A0"/>
                  </a:solidFill>
                </a:rPr>
                <a:t>Penvins</a:t>
              </a:r>
              <a:r>
                <a:rPr lang="fr-FR" b="1" dirty="0" smtClean="0">
                  <a:solidFill>
                    <a:srgbClr val="7030A0"/>
                  </a:solidFill>
                </a:rPr>
                <a:t>) 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fr-FR" b="1" dirty="0" smtClean="0">
                  <a:solidFill>
                    <a:srgbClr val="7030A0"/>
                  </a:solidFill>
                </a:rPr>
                <a:t> </a:t>
              </a:r>
              <a:r>
                <a:rPr lang="fr-FR" b="1" dirty="0" smtClean="0">
                  <a:solidFill>
                    <a:schemeClr val="bg1"/>
                  </a:solidFill>
                </a:rPr>
                <a:t>Recensement de l’avifaune total de la plage (</a:t>
              </a:r>
              <a:r>
                <a:rPr lang="fr-FR" b="1" dirty="0" err="1" smtClean="0">
                  <a:solidFill>
                    <a:schemeClr val="bg1"/>
                  </a:solidFill>
                </a:rPr>
                <a:t>Beg</a:t>
              </a:r>
              <a:r>
                <a:rPr lang="fr-FR" b="1" dirty="0" smtClean="0">
                  <a:solidFill>
                    <a:schemeClr val="bg1"/>
                  </a:solidFill>
                </a:rPr>
                <a:t>-Lann à </a:t>
              </a:r>
              <a:r>
                <a:rPr lang="fr-FR" b="1" dirty="0" err="1" smtClean="0">
                  <a:solidFill>
                    <a:schemeClr val="bg1"/>
                  </a:solidFill>
                </a:rPr>
                <a:t>Penvins</a:t>
              </a:r>
              <a:r>
                <a:rPr lang="fr-FR" b="1" dirty="0" smtClean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5301329" y="5157192"/>
              <a:ext cx="2880319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solidFill>
                    <a:srgbClr val="7030A0"/>
                  </a:solidFill>
                </a:rPr>
                <a:t>Hebdomadaire</a:t>
              </a:r>
              <a:r>
                <a:rPr lang="fr-FR" b="1" dirty="0" smtClean="0"/>
                <a:t>/Mensuel</a:t>
              </a:r>
              <a:endParaRPr lang="fr-FR" b="1" dirty="0"/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0" y="-27384"/>
            <a:ext cx="9144000" cy="720080"/>
            <a:chOff x="0" y="-27384"/>
            <a:chExt cx="9108504" cy="576064"/>
          </a:xfrm>
        </p:grpSpPr>
        <p:sp>
          <p:nvSpPr>
            <p:cNvPr id="15" name="Rectangle 14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La mise en place</a:t>
              </a:r>
              <a:endParaRPr lang="fr-FR" sz="14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</a:t>
              </a:r>
              <a:endParaRPr lang="fr-FR" sz="14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27784" y="692696"/>
            <a:ext cx="4248472" cy="566936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 smtClean="0"/>
              <a:t>Répartition des tâches</a:t>
            </a:r>
            <a:endParaRPr lang="fr-FR" sz="2400" b="1" dirty="0"/>
          </a:p>
        </p:txBody>
      </p:sp>
      <p:pic>
        <p:nvPicPr>
          <p:cNvPr id="4" name="Picture 2" descr="C:\Users\Julia\Documents\Documents\Stage Rhuys\RIEM\Carto\Penvins générale.bmp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419151"/>
            <a:ext cx="8964488" cy="5322217"/>
          </a:xfrm>
          <a:prstGeom prst="rect">
            <a:avLst/>
          </a:prstGeom>
          <a:noFill/>
        </p:spPr>
      </p:pic>
      <p:pic>
        <p:nvPicPr>
          <p:cNvPr id="5" name="Picture 9" descr="C:\Users\Julia\Documents\Documents\Stage Rhuys\oraux du mois de mars\r-nouvelle-mission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100" y="2780929"/>
            <a:ext cx="2200660" cy="1658200"/>
          </a:xfrm>
          <a:prstGeom prst="rect">
            <a:avLst/>
          </a:prstGeom>
          <a:noFill/>
        </p:spPr>
      </p:pic>
      <p:pic>
        <p:nvPicPr>
          <p:cNvPr id="6" name="Picture 2" descr="C:\Users\Julia\Desktop\logo-riem-web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032" y="729208"/>
            <a:ext cx="611560" cy="611560"/>
          </a:xfrm>
          <a:prstGeom prst="rect">
            <a:avLst/>
          </a:prstGeom>
          <a:noFill/>
        </p:spPr>
      </p:pic>
      <p:grpSp>
        <p:nvGrpSpPr>
          <p:cNvPr id="7" name="Groupe 6"/>
          <p:cNvGrpSpPr/>
          <p:nvPr/>
        </p:nvGrpSpPr>
        <p:grpSpPr>
          <a:xfrm>
            <a:off x="0" y="-27384"/>
            <a:ext cx="9144000" cy="720080"/>
            <a:chOff x="0" y="-27384"/>
            <a:chExt cx="9108504" cy="576064"/>
          </a:xfrm>
        </p:grpSpPr>
        <p:sp>
          <p:nvSpPr>
            <p:cNvPr id="8" name="Rectangle 7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La mise en place</a:t>
              </a:r>
              <a:endParaRPr lang="fr-FR" sz="14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0" y="-27384"/>
            <a:ext cx="9144000" cy="792088"/>
            <a:chOff x="0" y="-27384"/>
            <a:chExt cx="9108504" cy="576064"/>
          </a:xfrm>
        </p:grpSpPr>
        <p:sp>
          <p:nvSpPr>
            <p:cNvPr id="5" name="Rectangle 4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La mise en place</a:t>
              </a:r>
              <a:endParaRPr lang="fr-FR" sz="14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  <p:sp>
        <p:nvSpPr>
          <p:cNvPr id="12" name="Titre 1"/>
          <p:cNvSpPr txBox="1">
            <a:spLocks/>
          </p:cNvSpPr>
          <p:nvPr/>
        </p:nvSpPr>
        <p:spPr>
          <a:xfrm>
            <a:off x="395536" y="692696"/>
            <a:ext cx="86764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Suivi </a:t>
            </a:r>
            <a:r>
              <a:rPr lang="fr-FR" sz="2400" b="1" dirty="0" smtClean="0">
                <a:latin typeface="+mj-lt"/>
                <a:ea typeface="+mj-ea"/>
                <a:cs typeface="+mj-cs"/>
              </a:rPr>
              <a:t>photographique</a:t>
            </a: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Groupe N°1, 2 et N°3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79512" y="1700808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/>
              <a:t>Une photo vaut mieux que 1000 mots</a:t>
            </a:r>
          </a:p>
        </p:txBody>
      </p:sp>
      <p:grpSp>
        <p:nvGrpSpPr>
          <p:cNvPr id="23" name="Groupe 22"/>
          <p:cNvGrpSpPr/>
          <p:nvPr/>
        </p:nvGrpSpPr>
        <p:grpSpPr>
          <a:xfrm>
            <a:off x="0" y="2215453"/>
            <a:ext cx="9144000" cy="1789611"/>
            <a:chOff x="0" y="2132856"/>
            <a:chExt cx="9144000" cy="1789611"/>
          </a:xfrm>
        </p:grpSpPr>
        <p:grpSp>
          <p:nvGrpSpPr>
            <p:cNvPr id="16" name="Groupe 15"/>
            <p:cNvGrpSpPr/>
            <p:nvPr/>
          </p:nvGrpSpPr>
          <p:grpSpPr>
            <a:xfrm>
              <a:off x="0" y="2132856"/>
              <a:ext cx="9144000" cy="1789611"/>
              <a:chOff x="0" y="2534194"/>
              <a:chExt cx="9144000" cy="1789611"/>
            </a:xfrm>
          </p:grpSpPr>
          <p:pic>
            <p:nvPicPr>
              <p:cNvPr id="1026" name="Picture 2" descr="C:\Users\Julia\Documents\Documents\Stage Rhuys\RIEM\photo 21_02_15\Pano 3 (SP8)\pano.jpg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534194"/>
                <a:ext cx="9144000" cy="1789611"/>
              </a:xfrm>
              <a:prstGeom prst="rect">
                <a:avLst/>
              </a:prstGeom>
              <a:noFill/>
            </p:spPr>
          </p:pic>
          <p:sp>
            <p:nvSpPr>
              <p:cNvPr id="15" name="ZoneTexte 14"/>
              <p:cNvSpPr txBox="1"/>
              <p:nvPr/>
            </p:nvSpPr>
            <p:spPr>
              <a:xfrm>
                <a:off x="7164288" y="4077072"/>
                <a:ext cx="1368964" cy="1974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5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© Y. Yvetot, Penvins, 21/02/15</a:t>
                </a:r>
                <a:endParaRPr lang="fr-FR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9" name="ZoneTexte 18"/>
            <p:cNvSpPr txBox="1"/>
            <p:nvPr/>
          </p:nvSpPr>
          <p:spPr>
            <a:xfrm>
              <a:off x="0" y="2132856"/>
              <a:ext cx="1187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SP8</a:t>
              </a:r>
              <a:endParaRPr lang="fr-FR" dirty="0"/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0" y="4581128"/>
            <a:ext cx="9144000" cy="1728192"/>
            <a:chOff x="0" y="4005064"/>
            <a:chExt cx="9144000" cy="1728192"/>
          </a:xfrm>
        </p:grpSpPr>
        <p:pic>
          <p:nvPicPr>
            <p:cNvPr id="1027" name="Picture 3" descr="C:\Users\Julia\Documents\Documents\Stage Rhuys\RIEM\photo 21_02_15\Pano 5 (SP7)\pano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5064"/>
              <a:ext cx="9144000" cy="1728192"/>
            </a:xfrm>
            <a:prstGeom prst="rect">
              <a:avLst/>
            </a:prstGeom>
            <a:noFill/>
          </p:spPr>
        </p:pic>
        <p:sp>
          <p:nvSpPr>
            <p:cNvPr id="18" name="ZoneTexte 17"/>
            <p:cNvSpPr txBox="1"/>
            <p:nvPr/>
          </p:nvSpPr>
          <p:spPr>
            <a:xfrm>
              <a:off x="6983760" y="5445224"/>
              <a:ext cx="216024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© Y. Yvetot, Penvins, 21/02/15</a:t>
              </a:r>
              <a:endParaRPr lang="fr-FR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0" y="4005064"/>
              <a:ext cx="863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SP7</a:t>
              </a:r>
              <a:endParaRPr lang="fr-FR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395536" y="692696"/>
            <a:ext cx="86764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Suivi semi-quantitatif et qualitatif des échouages algaux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Groupe N°1, 2 et N°3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0" y="1816225"/>
            <a:ext cx="9144000" cy="892695"/>
          </a:xfrm>
        </p:spPr>
        <p:txBody>
          <a:bodyPr>
            <a:normAutofit fontScale="92500" lnSpcReduction="10000"/>
          </a:bodyPr>
          <a:lstStyle/>
          <a:p>
            <a:pPr marL="0" lvl="2" indent="0">
              <a:buClr>
                <a:schemeClr val="accent2"/>
              </a:buClr>
              <a:buSzPct val="147000"/>
              <a:buNone/>
            </a:pPr>
            <a:r>
              <a:rPr lang="fr-FR" sz="2000" b="1" dirty="0" smtClean="0"/>
              <a:t>But</a:t>
            </a:r>
            <a:r>
              <a:rPr lang="fr-FR" sz="2000" dirty="0" smtClean="0"/>
              <a:t> : </a:t>
            </a:r>
            <a:r>
              <a:rPr lang="fr-FR" sz="1600" dirty="0" smtClean="0"/>
              <a:t>Caractériser les échouages algaux sur la plage de </a:t>
            </a:r>
            <a:r>
              <a:rPr lang="fr-FR" sz="1600" dirty="0" err="1" smtClean="0"/>
              <a:t>Penvins</a:t>
            </a:r>
            <a:endParaRPr lang="fr-FR" sz="1600" dirty="0"/>
          </a:p>
          <a:p>
            <a:pPr marL="0" lvl="2" indent="0">
              <a:buClr>
                <a:schemeClr val="accent2"/>
              </a:buClr>
              <a:buSzPct val="147000"/>
              <a:buNone/>
            </a:pPr>
            <a:r>
              <a:rPr lang="fr-FR" sz="2000" b="1" dirty="0" smtClean="0"/>
              <a:t>Principe </a:t>
            </a:r>
            <a:r>
              <a:rPr lang="fr-FR" sz="1600" dirty="0" smtClean="0"/>
              <a:t>: Détermination de l’épaisseur de la couche algale et des taxons majoritaires. Mise en relation avec les facteurs météo-marins.</a:t>
            </a:r>
          </a:p>
        </p:txBody>
      </p:sp>
      <p:pic>
        <p:nvPicPr>
          <p:cNvPr id="6" name="Picture 2" descr="C:\Users\Julia\Documents\Documents\Stage Rhuys\oraux du mois de mars\Transect échouages.bmp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2649185"/>
            <a:ext cx="6480720" cy="4208815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0" y="2636912"/>
            <a:ext cx="25557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00" b="1" dirty="0" smtClean="0"/>
              <a:t>Méthode</a:t>
            </a:r>
            <a:r>
              <a:rPr lang="fr-FR" sz="1600" b="1" dirty="0" smtClean="0"/>
              <a:t> </a:t>
            </a:r>
            <a:r>
              <a:rPr lang="fr-FR" sz="1600" dirty="0"/>
              <a:t>: Quadra de 1m*1m sur 3 </a:t>
            </a:r>
            <a:r>
              <a:rPr lang="fr-FR" sz="1600" dirty="0" err="1"/>
              <a:t>transects</a:t>
            </a:r>
            <a:r>
              <a:rPr lang="fr-FR" sz="1600" dirty="0"/>
              <a:t> après chaque marée de vives-eaux </a:t>
            </a:r>
            <a:r>
              <a:rPr lang="fr-FR" sz="1600" b="1" dirty="0"/>
              <a:t>mensuelle</a:t>
            </a:r>
            <a:r>
              <a:rPr lang="fr-FR" sz="1600" dirty="0"/>
              <a:t>. 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144016" y="3833664"/>
            <a:ext cx="2267744" cy="3024336"/>
            <a:chOff x="611560" y="360040"/>
            <a:chExt cx="4536504" cy="6381328"/>
          </a:xfrm>
        </p:grpSpPr>
        <p:grpSp>
          <p:nvGrpSpPr>
            <p:cNvPr id="9" name="Groupe 23"/>
            <p:cNvGrpSpPr/>
            <p:nvPr/>
          </p:nvGrpSpPr>
          <p:grpSpPr>
            <a:xfrm>
              <a:off x="611560" y="360040"/>
              <a:ext cx="4536504" cy="6381328"/>
              <a:chOff x="611560" y="0"/>
              <a:chExt cx="4536504" cy="6381328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611560" y="0"/>
                <a:ext cx="4536504" cy="6381328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12" name="Groupe 11"/>
              <p:cNvGrpSpPr/>
              <p:nvPr/>
            </p:nvGrpSpPr>
            <p:grpSpPr>
              <a:xfrm>
                <a:off x="611560" y="692696"/>
                <a:ext cx="2123728" cy="1777382"/>
                <a:chOff x="-144016" y="476672"/>
                <a:chExt cx="2123728" cy="1777382"/>
              </a:xfrm>
            </p:grpSpPr>
            <p:pic>
              <p:nvPicPr>
                <p:cNvPr id="28" name="Image 3" descr="C:\Users\Julia\Documents\Documents\Stage Rhuys\image sacchoriza polyshides.jpg"/>
                <p:cNvPicPr/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496" y="476672"/>
                  <a:ext cx="1944216" cy="16561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9" name="ZoneTexte 10"/>
                <p:cNvSpPr txBox="1"/>
                <p:nvPr/>
              </p:nvSpPr>
              <p:spPr>
                <a:xfrm>
                  <a:off x="-144016" y="1361120"/>
                  <a:ext cx="1979712" cy="8929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50" b="1" i="1" dirty="0" err="1" smtClean="0"/>
                    <a:t>Saccorhiza</a:t>
                  </a:r>
                  <a:r>
                    <a:rPr lang="fr-FR" sz="1050" b="1" i="1" dirty="0" smtClean="0"/>
                    <a:t> </a:t>
                  </a:r>
                  <a:r>
                    <a:rPr lang="fr-FR" sz="1000" b="1" i="1" dirty="0" err="1" smtClean="0"/>
                    <a:t>polyschides</a:t>
                  </a:r>
                  <a:endParaRPr lang="fr-FR" sz="1050" b="1" i="1" dirty="0"/>
                </a:p>
              </p:txBody>
            </p:sp>
          </p:grpSp>
          <p:grpSp>
            <p:nvGrpSpPr>
              <p:cNvPr id="13" name="Groupe 13"/>
              <p:cNvGrpSpPr/>
              <p:nvPr/>
            </p:nvGrpSpPr>
            <p:grpSpPr>
              <a:xfrm>
                <a:off x="611560" y="4581128"/>
                <a:ext cx="2160240" cy="1703594"/>
                <a:chOff x="1979712" y="404664"/>
                <a:chExt cx="2160240" cy="1703594"/>
              </a:xfrm>
            </p:grpSpPr>
            <p:pic>
              <p:nvPicPr>
                <p:cNvPr id="26" name="Image 4" descr="C:\Users\Julia\Documents\Documents\Stage Rhuys\Biblio\Fucus vesiculosus- httpwww.horta.uac.pt.jpg"/>
                <p:cNvPicPr/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23728" y="404664"/>
                  <a:ext cx="2016224" cy="16697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" name="ZoneTexte 12"/>
                <p:cNvSpPr txBox="1"/>
                <p:nvPr/>
              </p:nvSpPr>
              <p:spPr>
                <a:xfrm>
                  <a:off x="1979712" y="1199089"/>
                  <a:ext cx="2016224" cy="9091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b="1" i="1" dirty="0" smtClean="0"/>
                    <a:t>Fucus </a:t>
                  </a:r>
                  <a:r>
                    <a:rPr lang="fr-FR" sz="1100" b="1" i="1" dirty="0" err="1" smtClean="0"/>
                    <a:t>vesiculosus</a:t>
                  </a:r>
                  <a:endParaRPr lang="fr-FR" sz="1100" b="1" i="1" dirty="0"/>
                </a:p>
              </p:txBody>
            </p:sp>
          </p:grpSp>
          <p:grpSp>
            <p:nvGrpSpPr>
              <p:cNvPr id="14" name="Groupe 16"/>
              <p:cNvGrpSpPr/>
              <p:nvPr/>
            </p:nvGrpSpPr>
            <p:grpSpPr>
              <a:xfrm>
                <a:off x="2987340" y="2636912"/>
                <a:ext cx="2088716" cy="1656184"/>
                <a:chOff x="4139468" y="404664"/>
                <a:chExt cx="2088716" cy="1656184"/>
              </a:xfrm>
            </p:grpSpPr>
            <p:pic>
              <p:nvPicPr>
                <p:cNvPr id="24" name="Image 5" descr="C:\Users\Julia\Documents\Documents\Stage Rhuys\Biblio\Fucus_spiralis_David Fenwick.jpg"/>
                <p:cNvPicPr/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11960" y="404664"/>
                  <a:ext cx="2016224" cy="16561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5" name="ZoneTexte 24"/>
                <p:cNvSpPr txBox="1"/>
                <p:nvPr/>
              </p:nvSpPr>
              <p:spPr>
                <a:xfrm>
                  <a:off x="4139468" y="1472006"/>
                  <a:ext cx="2016224" cy="5519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b="1" i="1" dirty="0" smtClean="0"/>
                    <a:t>Fucus </a:t>
                  </a:r>
                  <a:r>
                    <a:rPr lang="fr-FR" sz="1100" b="1" i="1" dirty="0" err="1" smtClean="0"/>
                    <a:t>spiralis</a:t>
                  </a:r>
                  <a:endParaRPr lang="fr-FR" sz="1100" b="1" i="1" dirty="0"/>
                </a:p>
              </p:txBody>
            </p:sp>
          </p:grpSp>
          <p:grpSp>
            <p:nvGrpSpPr>
              <p:cNvPr id="15" name="Groupe 17"/>
              <p:cNvGrpSpPr/>
              <p:nvPr/>
            </p:nvGrpSpPr>
            <p:grpSpPr>
              <a:xfrm>
                <a:off x="611560" y="2636912"/>
                <a:ext cx="2088232" cy="1857045"/>
                <a:chOff x="6156176" y="404664"/>
                <a:chExt cx="2088232" cy="1857045"/>
              </a:xfrm>
            </p:grpSpPr>
            <p:pic>
              <p:nvPicPr>
                <p:cNvPr id="22" name="Image 6" descr="C:\Users\Julia\Documents\Documents\Stage Rhuys\Biblio\fucus-serratus-© Biopix JC Schou.jpg"/>
                <p:cNvPicPr/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200" y="404664"/>
                  <a:ext cx="1872208" cy="16561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ZoneTexte 22"/>
                <p:cNvSpPr txBox="1"/>
                <p:nvPr/>
              </p:nvSpPr>
              <p:spPr>
                <a:xfrm>
                  <a:off x="6156176" y="1320069"/>
                  <a:ext cx="1944216" cy="9416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b="1" i="1" dirty="0" smtClean="0"/>
                    <a:t>Fucus serratus</a:t>
                  </a:r>
                  <a:endParaRPr lang="fr-FR" sz="1100" b="1" i="1" dirty="0"/>
                </a:p>
              </p:txBody>
            </p:sp>
          </p:grpSp>
          <p:grpSp>
            <p:nvGrpSpPr>
              <p:cNvPr id="16" name="Groupe 19"/>
              <p:cNvGrpSpPr/>
              <p:nvPr/>
            </p:nvGrpSpPr>
            <p:grpSpPr>
              <a:xfrm>
                <a:off x="3059832" y="681663"/>
                <a:ext cx="2087780" cy="1804649"/>
                <a:chOff x="899592" y="2780928"/>
                <a:chExt cx="2758852" cy="1804649"/>
              </a:xfrm>
            </p:grpSpPr>
            <p:pic>
              <p:nvPicPr>
                <p:cNvPr id="20" name="Picture 2"/>
                <p:cNvPicPr>
                  <a:picLocks noChangeAspect="1" noChangeArrowheads="1"/>
                </p:cNvPicPr>
                <p:nvPr/>
              </p:nvPicPr>
              <p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592" y="2780928"/>
                  <a:ext cx="2640293" cy="16561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1" name="ZoneTexte 20"/>
                <p:cNvSpPr txBox="1"/>
                <p:nvPr/>
              </p:nvSpPr>
              <p:spPr>
                <a:xfrm>
                  <a:off x="994148" y="3676408"/>
                  <a:ext cx="2664296" cy="9091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b="1" i="1" dirty="0" err="1" smtClean="0"/>
                    <a:t>Solieria</a:t>
                  </a:r>
                  <a:r>
                    <a:rPr lang="fr-FR" sz="1100" b="1" i="1" dirty="0" smtClean="0"/>
                    <a:t> </a:t>
                  </a:r>
                  <a:r>
                    <a:rPr lang="fr-FR" sz="1100" b="1" i="1" dirty="0" err="1" smtClean="0"/>
                    <a:t>chordalis</a:t>
                  </a:r>
                  <a:endParaRPr lang="fr-FR" sz="1100" b="1" i="1" dirty="0"/>
                </a:p>
              </p:txBody>
            </p:sp>
          </p:grpSp>
          <p:grpSp>
            <p:nvGrpSpPr>
              <p:cNvPr id="17" name="Groupe 21"/>
              <p:cNvGrpSpPr/>
              <p:nvPr/>
            </p:nvGrpSpPr>
            <p:grpSpPr>
              <a:xfrm>
                <a:off x="2987824" y="4581128"/>
                <a:ext cx="2088232" cy="1706043"/>
                <a:chOff x="3995936" y="2708920"/>
                <a:chExt cx="2448272" cy="1706043"/>
              </a:xfrm>
            </p:grpSpPr>
            <p:pic>
              <p:nvPicPr>
                <p:cNvPr id="18" name="Image 7" descr="http://biologie.ens-lyon.fr/ressources/Biodiversite/Documents/image-de-la-semaine/2011/semaine-36-05-09-2011/images/Sargassum-muticum-cystoseira-baccata2.jpg?lang=fr"/>
                <p:cNvPicPr/>
                <p:nvPr/>
              </p:nvPicPr>
              <p:blipFill>
                <a:blip r:embed="rId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936" y="2708920"/>
                  <a:ext cx="2448272" cy="16561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9" name="ZoneTexte 18"/>
                <p:cNvSpPr txBox="1"/>
                <p:nvPr/>
              </p:nvSpPr>
              <p:spPr>
                <a:xfrm>
                  <a:off x="3995936" y="3505795"/>
                  <a:ext cx="2448272" cy="9091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b="1" i="1" dirty="0" err="1" smtClean="0"/>
                    <a:t>Sargassum</a:t>
                  </a:r>
                  <a:r>
                    <a:rPr lang="fr-FR" sz="1100" b="1" i="1" dirty="0" smtClean="0"/>
                    <a:t> </a:t>
                  </a:r>
                  <a:r>
                    <a:rPr lang="fr-FR" sz="1100" b="1" i="1" dirty="0" err="1" smtClean="0"/>
                    <a:t>muticum</a:t>
                  </a:r>
                  <a:endParaRPr lang="fr-FR" sz="1100" b="1" i="1" dirty="0"/>
                </a:p>
              </p:txBody>
            </p:sp>
          </p:grpSp>
        </p:grpSp>
        <p:sp>
          <p:nvSpPr>
            <p:cNvPr id="10" name="ZoneTexte 9"/>
            <p:cNvSpPr txBox="1"/>
            <p:nvPr/>
          </p:nvSpPr>
          <p:spPr>
            <a:xfrm>
              <a:off x="683568" y="404664"/>
              <a:ext cx="4248471" cy="649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Espèces majoritaires: </a:t>
              </a:r>
              <a:endParaRPr lang="fr-FR" sz="1400" b="1" dirty="0"/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4860032" y="2636912"/>
            <a:ext cx="4248472" cy="3672408"/>
            <a:chOff x="-828600" y="-315416"/>
            <a:chExt cx="5184576" cy="4392488"/>
          </a:xfrm>
        </p:grpSpPr>
        <p:sp>
          <p:nvSpPr>
            <p:cNvPr id="31" name="Rectangle 30"/>
            <p:cNvSpPr/>
            <p:nvPr/>
          </p:nvSpPr>
          <p:spPr>
            <a:xfrm>
              <a:off x="-828600" y="-315416"/>
              <a:ext cx="5184576" cy="43924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-756591" y="-243408"/>
              <a:ext cx="5112567" cy="4417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</a:rPr>
                <a:t>Typologie des échouages d’algues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pic>
          <p:nvPicPr>
            <p:cNvPr id="33" name="Picture 2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40568" y="215865"/>
              <a:ext cx="4842371" cy="13635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34" name="Picture 3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12576" y="2852936"/>
              <a:ext cx="4896544" cy="11283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35" name="Image 34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12576" y="1628800"/>
              <a:ext cx="4881452" cy="118021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grpSp>
        <p:nvGrpSpPr>
          <p:cNvPr id="38" name="Groupe 37"/>
          <p:cNvGrpSpPr/>
          <p:nvPr/>
        </p:nvGrpSpPr>
        <p:grpSpPr>
          <a:xfrm>
            <a:off x="0" y="-27384"/>
            <a:ext cx="9144000" cy="792088"/>
            <a:chOff x="0" y="-27384"/>
            <a:chExt cx="9108504" cy="576064"/>
          </a:xfrm>
        </p:grpSpPr>
        <p:sp>
          <p:nvSpPr>
            <p:cNvPr id="39" name="Rectangle 38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La mise en place</a:t>
              </a:r>
              <a:endParaRPr lang="fr-FR" sz="1400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864096"/>
          </a:xfrm>
        </p:spPr>
        <p:txBody>
          <a:bodyPr>
            <a:noAutofit/>
          </a:bodyPr>
          <a:lstStyle/>
          <a:p>
            <a:pPr lvl="0" algn="ctr"/>
            <a:r>
              <a:rPr lang="fr-FR" sz="2400" b="1" dirty="0" smtClean="0"/>
              <a:t>Suivi de l’avifaune inféodée à la laisse de mer</a:t>
            </a:r>
            <a:br>
              <a:rPr lang="fr-FR" sz="2400" b="1" dirty="0" smtClean="0"/>
            </a:br>
            <a:r>
              <a:rPr lang="fr-FR" sz="2400" b="1" dirty="0" smtClean="0">
                <a:solidFill>
                  <a:srgbClr val="7030A0"/>
                </a:solidFill>
              </a:rPr>
              <a:t>Groupe N°1, 2 et N°3</a:t>
            </a:r>
            <a:endParaRPr lang="fr-FR" sz="2400" b="1" dirty="0"/>
          </a:p>
        </p:txBody>
      </p:sp>
      <p:pic>
        <p:nvPicPr>
          <p:cNvPr id="11" name="Picture 2" descr="C:\Users\Julia\Documents\Documents\Stage Rhuys\oraux du mois de mars\carte protocole oiseaux.bmp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230210" cy="3541485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 rot="1763979">
            <a:off x="5599832" y="3045101"/>
            <a:ext cx="2651743" cy="1872208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7020272" y="1700808"/>
            <a:ext cx="1656184" cy="830997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Sciences participatives </a:t>
            </a:r>
          </a:p>
          <a:p>
            <a:pPr algn="ctr"/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RIEM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140968"/>
            <a:ext cx="4289083" cy="22046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ZoneTexte 14"/>
          <p:cNvSpPr txBox="1"/>
          <p:nvPr/>
        </p:nvSpPr>
        <p:spPr>
          <a:xfrm>
            <a:off x="107504" y="5689411"/>
            <a:ext cx="914501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But: </a:t>
            </a:r>
            <a:r>
              <a:rPr lang="fr-FR" sz="1600" dirty="0" smtClean="0"/>
              <a:t>Caractériser l’intérêt des échouages d’algues pour l’avifaune</a:t>
            </a:r>
          </a:p>
          <a:p>
            <a:endParaRPr lang="fr-FR" sz="500" dirty="0" smtClean="0"/>
          </a:p>
          <a:p>
            <a:r>
              <a:rPr lang="fr-FR" sz="1600" b="1" dirty="0" smtClean="0"/>
              <a:t>Principe: </a:t>
            </a:r>
            <a:r>
              <a:rPr lang="fr-FR" sz="1600" dirty="0" smtClean="0">
                <a:sym typeface="Wingdings" pitchFamily="2" charset="2"/>
              </a:rPr>
              <a:t> </a:t>
            </a:r>
            <a:r>
              <a:rPr lang="fr-FR" sz="1600" dirty="0" smtClean="0"/>
              <a:t>Détermination de la richesse et de la diversité spécifique sur l’ensemble de la plage</a:t>
            </a:r>
          </a:p>
          <a:p>
            <a:r>
              <a:rPr lang="fr-FR" sz="1600" dirty="0" smtClean="0">
                <a:sym typeface="Wingdings" pitchFamily="2" charset="2"/>
              </a:rPr>
              <a:t>                 Création d’un Indice de Distance aux algues et caractérisation du comportement</a:t>
            </a:r>
          </a:p>
        </p:txBody>
      </p:sp>
      <p:sp>
        <p:nvSpPr>
          <p:cNvPr id="16" name="Ellipse 15"/>
          <p:cNvSpPr/>
          <p:nvPr/>
        </p:nvSpPr>
        <p:spPr>
          <a:xfrm>
            <a:off x="6444208" y="3573016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7236296" y="4077072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7812360" y="4509120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2" name="Groupe 31"/>
          <p:cNvGrpSpPr/>
          <p:nvPr/>
        </p:nvGrpSpPr>
        <p:grpSpPr>
          <a:xfrm>
            <a:off x="467544" y="5445224"/>
            <a:ext cx="8064896" cy="1224136"/>
            <a:chOff x="107504" y="5517232"/>
            <a:chExt cx="8064896" cy="1224136"/>
          </a:xfrm>
        </p:grpSpPr>
        <p:sp>
          <p:nvSpPr>
            <p:cNvPr id="21" name="Rectangle à coins arrondis 20"/>
            <p:cNvSpPr/>
            <p:nvPr/>
          </p:nvSpPr>
          <p:spPr>
            <a:xfrm>
              <a:off x="107504" y="5517232"/>
              <a:ext cx="3672408" cy="122413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fr-FR" sz="1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Variabilité de l’abondance en fonction: 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fr-FR" sz="1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des saisons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fr-FR" sz="1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du dérangement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fr-FR" sz="1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de la météo…</a:t>
              </a:r>
            </a:p>
            <a:p>
              <a:pPr algn="ctr"/>
              <a:endParaRPr lang="fr-FR" sz="1600" dirty="0">
                <a:solidFill>
                  <a:schemeClr val="bg1"/>
                </a:solidFill>
              </a:endParaRPr>
            </a:p>
          </p:txBody>
        </p:sp>
        <p:sp>
          <p:nvSpPr>
            <p:cNvPr id="22" name="Flèche droite 21"/>
            <p:cNvSpPr/>
            <p:nvPr/>
          </p:nvSpPr>
          <p:spPr>
            <a:xfrm>
              <a:off x="3976098" y="5816553"/>
              <a:ext cx="1224136" cy="432048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à coins arrondis 22"/>
            <p:cNvSpPr/>
            <p:nvPr/>
          </p:nvSpPr>
          <p:spPr>
            <a:xfrm>
              <a:off x="5364088" y="5589240"/>
              <a:ext cx="2808312" cy="93610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Maximum de session d’observation</a:t>
              </a: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0" y="-27384"/>
            <a:ext cx="9144000" cy="720080"/>
            <a:chOff x="0" y="-27384"/>
            <a:chExt cx="9108504" cy="576064"/>
          </a:xfrm>
        </p:grpSpPr>
        <p:sp>
          <p:nvSpPr>
            <p:cNvPr id="25" name="Rectangle 24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La mise en place</a:t>
              </a:r>
              <a:endParaRPr lang="fr-FR" sz="140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331640" y="836712"/>
            <a:ext cx="65527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Dégradation de la matière organique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Groupe N°2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1694999"/>
            <a:ext cx="69127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But: </a:t>
            </a:r>
            <a:r>
              <a:rPr lang="fr-FR" sz="1600" dirty="0" smtClean="0"/>
              <a:t>Caractériser la dégradation des algues dans les AlgoBox</a:t>
            </a:r>
            <a:r>
              <a:rPr lang="fr-FR" sz="1600" dirty="0" smtClean="0">
                <a:latin typeface="Calibri"/>
              </a:rPr>
              <a:t>®</a:t>
            </a:r>
          </a:p>
          <a:p>
            <a:endParaRPr lang="fr-FR" sz="400" dirty="0" smtClean="0">
              <a:latin typeface="Calibri"/>
            </a:endParaRPr>
          </a:p>
          <a:p>
            <a:r>
              <a:rPr lang="fr-FR" sz="1600" b="1" dirty="0" smtClean="0"/>
              <a:t>Principe:</a:t>
            </a:r>
            <a:r>
              <a:rPr lang="fr-FR" sz="1600" b="1" dirty="0" smtClean="0">
                <a:latin typeface="Calibri"/>
              </a:rPr>
              <a:t> </a:t>
            </a:r>
            <a:r>
              <a:rPr lang="fr-FR" sz="1600" dirty="0" smtClean="0"/>
              <a:t>Mesure de la hauteur de la couche d’algue (hebdomadaire)</a:t>
            </a:r>
          </a:p>
          <a:p>
            <a:r>
              <a:rPr lang="fr-FR" sz="1600" dirty="0" smtClean="0"/>
              <a:t>                    Prévenir les émanations de H</a:t>
            </a:r>
            <a:r>
              <a:rPr lang="fr-FR" sz="1000" dirty="0" smtClean="0"/>
              <a:t>2</a:t>
            </a:r>
            <a:r>
              <a:rPr lang="fr-FR" sz="1600" dirty="0" smtClean="0"/>
              <a:t>S</a:t>
            </a:r>
          </a:p>
          <a:p>
            <a:r>
              <a:rPr lang="fr-FR" sz="1600" dirty="0" smtClean="0"/>
              <a:t>                    Définir le degrés d’ensablement</a:t>
            </a:r>
          </a:p>
          <a:p>
            <a:r>
              <a:rPr lang="fr-FR" sz="1600" dirty="0" smtClean="0"/>
              <a:t>                    Relevés des données input</a:t>
            </a:r>
          </a:p>
          <a:p>
            <a:endParaRPr lang="fr-FR" dirty="0" smtClean="0">
              <a:latin typeface="Calibri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6588224" y="4149080"/>
            <a:ext cx="2520280" cy="2016224"/>
            <a:chOff x="4427984" y="2204864"/>
            <a:chExt cx="3456384" cy="2592288"/>
          </a:xfrm>
        </p:grpSpPr>
        <p:pic>
          <p:nvPicPr>
            <p:cNvPr id="7" name="Picture 2" descr="C:\Users\Julia\Documents\Documents\Stage Rhuys\RIEM\photo 21_02_15\Algobox n°4\P1070755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2204864"/>
              <a:ext cx="3456384" cy="2592288"/>
            </a:xfrm>
            <a:prstGeom prst="rect">
              <a:avLst/>
            </a:prstGeom>
            <a:noFill/>
          </p:spPr>
        </p:pic>
        <p:sp>
          <p:nvSpPr>
            <p:cNvPr id="8" name="ZoneTexte 7"/>
            <p:cNvSpPr txBox="1"/>
            <p:nvPr/>
          </p:nvSpPr>
          <p:spPr>
            <a:xfrm>
              <a:off x="4427984" y="4509120"/>
              <a:ext cx="187743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© Y. Yvetot, Penvins, 21/02/15</a:t>
              </a:r>
              <a:endParaRPr lang="fr-FR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7452320" y="1196752"/>
            <a:ext cx="1440160" cy="1166354"/>
            <a:chOff x="6920570" y="1268760"/>
            <a:chExt cx="2658758" cy="2360891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320" y="1268760"/>
              <a:ext cx="1361606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ZoneTexte 11"/>
            <p:cNvSpPr txBox="1"/>
            <p:nvPr/>
          </p:nvSpPr>
          <p:spPr>
            <a:xfrm>
              <a:off x="6920570" y="3068960"/>
              <a:ext cx="2658758" cy="560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 smtClean="0"/>
                <a:t>Détecteur</a:t>
              </a:r>
              <a:r>
                <a:rPr lang="fr-FR" sz="1200" dirty="0" smtClean="0"/>
                <a:t> de H</a:t>
              </a:r>
              <a:r>
                <a:rPr lang="fr-FR" sz="1000" dirty="0" smtClean="0"/>
                <a:t>2</a:t>
              </a:r>
              <a:r>
                <a:rPr lang="fr-FR" sz="1200" dirty="0" smtClean="0"/>
                <a:t>S</a:t>
              </a:r>
              <a:endParaRPr lang="fr-FR" sz="1200" dirty="0"/>
            </a:p>
          </p:txBody>
        </p:sp>
      </p:grpSp>
      <p:pic>
        <p:nvPicPr>
          <p:cNvPr id="13" name="Picture 4" descr="C:\Users\Julia\Documents\Documents\Stage Rhuys\oraux du mois de mars\Carte des algobox étudiés.bmp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789040"/>
            <a:ext cx="6512404" cy="2880320"/>
          </a:xfrm>
          <a:prstGeom prst="rect">
            <a:avLst/>
          </a:prstGeom>
          <a:noFill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2373697"/>
            <a:ext cx="4355976" cy="141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ZoneTexte 14"/>
          <p:cNvSpPr txBox="1"/>
          <p:nvPr/>
        </p:nvSpPr>
        <p:spPr>
          <a:xfrm>
            <a:off x="323528" y="335699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Sélection de 5 AlgoBox</a:t>
            </a:r>
            <a:r>
              <a:rPr lang="fr-FR" b="1" dirty="0" smtClean="0">
                <a:latin typeface="Calibri"/>
              </a:rPr>
              <a:t>® à suivre</a:t>
            </a:r>
            <a:endParaRPr lang="fr-FR" b="1" dirty="0"/>
          </a:p>
        </p:txBody>
      </p:sp>
      <p:grpSp>
        <p:nvGrpSpPr>
          <p:cNvPr id="16" name="Groupe 15"/>
          <p:cNvGrpSpPr/>
          <p:nvPr/>
        </p:nvGrpSpPr>
        <p:grpSpPr>
          <a:xfrm>
            <a:off x="0" y="-27384"/>
            <a:ext cx="9144000" cy="720080"/>
            <a:chOff x="0" y="-27384"/>
            <a:chExt cx="9108504" cy="576064"/>
          </a:xfrm>
        </p:grpSpPr>
        <p:sp>
          <p:nvSpPr>
            <p:cNvPr id="17" name="Rectangle 16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La mise en place</a:t>
              </a:r>
              <a:endParaRPr lang="fr-FR" sz="14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  <p:sp>
        <p:nvSpPr>
          <p:cNvPr id="24" name="ZoneTexte 23"/>
          <p:cNvSpPr txBox="1"/>
          <p:nvPr/>
        </p:nvSpPr>
        <p:spPr>
          <a:xfrm>
            <a:off x="107504" y="764704"/>
            <a:ext cx="1656184" cy="830997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Sciences participatives </a:t>
            </a:r>
          </a:p>
          <a:p>
            <a:pPr algn="ctr"/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RIEM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435280" cy="72008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 smtClean="0"/>
              <a:t>Réactions face aux marées de vives-eaux</a:t>
            </a:r>
            <a:br>
              <a:rPr lang="fr-FR" sz="2400" b="1" dirty="0" smtClean="0"/>
            </a:br>
            <a:r>
              <a:rPr lang="fr-FR" sz="2400" b="1" dirty="0" smtClean="0">
                <a:solidFill>
                  <a:srgbClr val="7030A0"/>
                </a:solidFill>
              </a:rPr>
              <a:t>Groupe N°2</a:t>
            </a:r>
            <a:endParaRPr lang="fr-FR" sz="2400" b="1" dirty="0">
              <a:solidFill>
                <a:srgbClr val="7030A0"/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251520" y="4419067"/>
            <a:ext cx="3816424" cy="2277677"/>
            <a:chOff x="179512" y="1988840"/>
            <a:chExt cx="5112568" cy="2468236"/>
          </a:xfrm>
        </p:grpSpPr>
        <p:pic>
          <p:nvPicPr>
            <p:cNvPr id="6" name="Picture 2" descr="C:\Users\Julia\Documents\Documents\Stage Rhuys\Plage de Penvins\Photos\Penvins 08_11_14\AlgoBox renforcés\Marche de sédiment ALgoBox renforcés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020" y="1988840"/>
              <a:ext cx="5112060" cy="246823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7" name="ZoneTexte 6"/>
            <p:cNvSpPr txBox="1"/>
            <p:nvPr/>
          </p:nvSpPr>
          <p:spPr>
            <a:xfrm>
              <a:off x="179512" y="1988840"/>
              <a:ext cx="1704189" cy="403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</a:rPr>
                <a:t>08/11/14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1259632" y="4361683"/>
            <a:ext cx="2880320" cy="651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Recul de la marche sédimentaire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4427984" y="1825083"/>
            <a:ext cx="4067944" cy="2491677"/>
            <a:chOff x="4427984" y="1700808"/>
            <a:chExt cx="4067944" cy="2471936"/>
          </a:xfrm>
        </p:grpSpPr>
        <p:grpSp>
          <p:nvGrpSpPr>
            <p:cNvPr id="10" name="Groupe 8"/>
            <p:cNvGrpSpPr/>
            <p:nvPr/>
          </p:nvGrpSpPr>
          <p:grpSpPr>
            <a:xfrm>
              <a:off x="4427984" y="1772816"/>
              <a:ext cx="4067944" cy="2399928"/>
              <a:chOff x="4427984" y="2564904"/>
              <a:chExt cx="4139952" cy="2759968"/>
            </a:xfrm>
          </p:grpSpPr>
          <p:pic>
            <p:nvPicPr>
              <p:cNvPr id="12" name="Picture 3" descr="C:\Users\Julia\Documents\Documents\Stage Rhuys\Plage de Penvins\Photos\Penvins 08_11_14\Algobox améliorés\AlgoBox améliorés (2).JP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7984" y="2564904"/>
                <a:ext cx="4139952" cy="2759968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13" name="ZoneTexte 7"/>
              <p:cNvSpPr txBox="1"/>
              <p:nvPr/>
            </p:nvSpPr>
            <p:spPr>
              <a:xfrm>
                <a:off x="4427984" y="2564904"/>
                <a:ext cx="1296144" cy="424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chemeClr val="bg1"/>
                    </a:solidFill>
                  </a:rPr>
                  <a:t>08/11/14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" name="ZoneTexte 10"/>
            <p:cNvSpPr txBox="1"/>
            <p:nvPr/>
          </p:nvSpPr>
          <p:spPr>
            <a:xfrm>
              <a:off x="5580112" y="1700808"/>
              <a:ext cx="2880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Absence de recul, pied de dune protégé</a:t>
              </a:r>
              <a:endPara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4" name="Picture 4" descr="C:\Users\Julia\Documents\Documents\Stage Rhuys\Plage de Penvins\Photos\Penvins 08_11_14\mouncef\AlgoBox renforcés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897855"/>
            <a:ext cx="3810745" cy="23952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Flèche droite 14"/>
          <p:cNvSpPr/>
          <p:nvPr/>
        </p:nvSpPr>
        <p:spPr>
          <a:xfrm>
            <a:off x="251520" y="1554492"/>
            <a:ext cx="864096" cy="290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323528" y="1913883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Vidange des AlgoBox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®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renforcés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87624" y="1503566"/>
            <a:ext cx="7812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Suite à la marée de vives-eaux de coefficient 101 et aux forts vents de secteur SSW</a:t>
            </a:r>
            <a:endParaRPr lang="fr-FR" sz="1400" b="1" dirty="0"/>
          </a:p>
        </p:txBody>
      </p:sp>
      <p:grpSp>
        <p:nvGrpSpPr>
          <p:cNvPr id="18" name="Groupe 17"/>
          <p:cNvGrpSpPr/>
          <p:nvPr/>
        </p:nvGrpSpPr>
        <p:grpSpPr>
          <a:xfrm>
            <a:off x="4355976" y="4418798"/>
            <a:ext cx="4309467" cy="2311537"/>
            <a:chOff x="4355976" y="4437112"/>
            <a:chExt cx="4309467" cy="2293223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4437112"/>
              <a:ext cx="4309467" cy="2274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ZoneTexte 19"/>
            <p:cNvSpPr txBox="1"/>
            <p:nvPr/>
          </p:nvSpPr>
          <p:spPr>
            <a:xfrm>
              <a:off x="4716016" y="6453336"/>
              <a:ext cx="31683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/>
                <a:t>Schéma des mesures à réaliser</a:t>
              </a:r>
              <a:endParaRPr lang="fr-FR" sz="1200" b="1" dirty="0"/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0" y="-27384"/>
            <a:ext cx="9144000" cy="792088"/>
            <a:chOff x="0" y="-27384"/>
            <a:chExt cx="9108504" cy="576064"/>
          </a:xfrm>
        </p:grpSpPr>
        <p:sp>
          <p:nvSpPr>
            <p:cNvPr id="22" name="Rectangle 21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La mise en place</a:t>
              </a:r>
              <a:endParaRPr lang="fr-FR" sz="140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395536" y="917848"/>
            <a:ext cx="8229600" cy="566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Suivi de la colonisation florale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Groupe N°2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C:\Users\Julia\Documents\Documents\Stage Rhuys\Plage de Penvins\Photos\Suscinio 20_06_14\IMG_81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2736304" cy="2088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5496" y="1556792"/>
            <a:ext cx="8856984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7675" lvl="1" indent="-447675">
              <a:spcBef>
                <a:spcPts val="1200"/>
              </a:spcBef>
            </a:pPr>
            <a:r>
              <a:rPr lang="fr-FR" sz="2000" b="1" dirty="0" smtClean="0">
                <a:solidFill>
                  <a:schemeClr val="tx1"/>
                </a:solidFill>
              </a:rPr>
              <a:t>But: </a:t>
            </a:r>
            <a:r>
              <a:rPr lang="fr-FR" sz="1600" dirty="0" smtClean="0"/>
              <a:t>Evaluer l’impact de l’apport d’algues en haut de plage sur la végétation avant dunaire</a:t>
            </a:r>
          </a:p>
          <a:p>
            <a:pPr marL="447675" lvl="1" indent="-447675">
              <a:spcBef>
                <a:spcPts val="1200"/>
              </a:spcBef>
            </a:pPr>
            <a:endParaRPr lang="fr-FR" sz="100" dirty="0" smtClean="0"/>
          </a:p>
          <a:p>
            <a:pPr marL="990600" lvl="1" indent="-990600"/>
            <a:r>
              <a:rPr lang="fr-FR" sz="2000" b="1" dirty="0" smtClean="0">
                <a:solidFill>
                  <a:schemeClr val="tx1"/>
                </a:solidFill>
              </a:rPr>
              <a:t>Principe: </a:t>
            </a:r>
            <a:r>
              <a:rPr lang="fr-FR" sz="1600" dirty="0" smtClean="0">
                <a:solidFill>
                  <a:schemeClr val="tx1"/>
                </a:solidFill>
              </a:rPr>
              <a:t>Détermination du recouvrement de chaque espèce /AlgoBox</a:t>
            </a:r>
            <a:r>
              <a:rPr lang="fr-FR" sz="1600" dirty="0" smtClean="0">
                <a:solidFill>
                  <a:schemeClr val="tx1"/>
                </a:solidFill>
                <a:latin typeface="Calibri"/>
              </a:rPr>
              <a:t>®</a:t>
            </a:r>
            <a:r>
              <a:rPr lang="fr-FR" sz="1600" dirty="0" smtClean="0">
                <a:solidFill>
                  <a:schemeClr val="tx1"/>
                </a:solidFill>
              </a:rPr>
              <a:t> (</a:t>
            </a:r>
            <a:r>
              <a:rPr lang="fr-FR" sz="1600" b="1" dirty="0" smtClean="0">
                <a:solidFill>
                  <a:schemeClr val="tx1"/>
                </a:solidFill>
              </a:rPr>
              <a:t>hebdomadaire</a:t>
            </a:r>
            <a:r>
              <a:rPr lang="fr-FR" sz="1600" dirty="0" smtClean="0">
                <a:solidFill>
                  <a:schemeClr val="tx1"/>
                </a:solidFill>
              </a:rPr>
              <a:t>)</a:t>
            </a:r>
          </a:p>
          <a:p>
            <a:pPr marL="990600" lvl="1" indent="-180975"/>
            <a:r>
              <a:rPr lang="fr-FR" sz="1600" dirty="0" smtClean="0"/>
              <a:t>      Comparaison entre les AlgoBox® et les zones de tri-fils (témoins) et l’état initial</a:t>
            </a:r>
          </a:p>
          <a:p>
            <a:pPr marL="990600" lvl="1" indent="-180975"/>
            <a:r>
              <a:rPr lang="fr-FR" sz="1600" dirty="0" smtClean="0"/>
              <a:t>      Utilisation d’une échelle de coefficient d’abondance-dominance</a:t>
            </a:r>
          </a:p>
        </p:txBody>
      </p:sp>
      <p:grpSp>
        <p:nvGrpSpPr>
          <p:cNvPr id="7" name="Groupe 17"/>
          <p:cNvGrpSpPr/>
          <p:nvPr/>
        </p:nvGrpSpPr>
        <p:grpSpPr>
          <a:xfrm>
            <a:off x="2952328" y="4653136"/>
            <a:ext cx="2953149" cy="2088232"/>
            <a:chOff x="2915816" y="1556792"/>
            <a:chExt cx="3096344" cy="2304256"/>
          </a:xfrm>
        </p:grpSpPr>
        <p:grpSp>
          <p:nvGrpSpPr>
            <p:cNvPr id="8" name="Groupe 7"/>
            <p:cNvGrpSpPr/>
            <p:nvPr/>
          </p:nvGrpSpPr>
          <p:grpSpPr>
            <a:xfrm>
              <a:off x="2915816" y="1556792"/>
              <a:ext cx="3096344" cy="2304256"/>
              <a:chOff x="971600" y="2204863"/>
              <a:chExt cx="5796136" cy="3864090"/>
            </a:xfrm>
          </p:grpSpPr>
          <p:pic>
            <p:nvPicPr>
              <p:cNvPr id="10" name="Picture 2" descr="C:\Users\Julia\Documents\Documents\Stage Rhuys\Plage de Penvins\Photos\Penvins 13_11_14\Algobox améliorés\Amélio.JP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2204863"/>
                <a:ext cx="5796136" cy="3864090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11" name="ZoneTexte 10"/>
              <p:cNvSpPr txBox="1"/>
              <p:nvPr/>
            </p:nvSpPr>
            <p:spPr>
              <a:xfrm>
                <a:off x="2627639" y="2204863"/>
                <a:ext cx="2387776" cy="6834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13/11/14</a:t>
                </a:r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9" name="ZoneTexte 8"/>
            <p:cNvSpPr txBox="1"/>
            <p:nvPr/>
          </p:nvSpPr>
          <p:spPr>
            <a:xfrm>
              <a:off x="2915816" y="1844824"/>
              <a:ext cx="3024336" cy="645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Dégradation de la matière organique et captage éolien</a:t>
              </a:r>
              <a:endPara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2" name="Groupe 16"/>
          <p:cNvGrpSpPr/>
          <p:nvPr/>
        </p:nvGrpSpPr>
        <p:grpSpPr>
          <a:xfrm>
            <a:off x="5836799" y="4653136"/>
            <a:ext cx="3055681" cy="2088232"/>
            <a:chOff x="0" y="3861048"/>
            <a:chExt cx="3923928" cy="2615952"/>
          </a:xfrm>
        </p:grpSpPr>
        <p:pic>
          <p:nvPicPr>
            <p:cNvPr id="13" name="Picture 4" descr="C:\Users\Julia\Documents\Documents\Stage Rhuys\Plage de Penvins\Photos\Penvins 11_01_15\Végétation AlgoBox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61048"/>
              <a:ext cx="3923928" cy="261595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4" name="ZoneTexte 13"/>
            <p:cNvSpPr txBox="1"/>
            <p:nvPr/>
          </p:nvSpPr>
          <p:spPr>
            <a:xfrm>
              <a:off x="1259631" y="3861048"/>
              <a:ext cx="1601561" cy="462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11/01/15</a:t>
              </a:r>
              <a:endPara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225188" y="4221869"/>
              <a:ext cx="3384377" cy="462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Colonisation de la flore</a:t>
              </a:r>
              <a:endPara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6" name="ZoneTexte 15"/>
          <p:cNvSpPr txBox="1"/>
          <p:nvPr/>
        </p:nvSpPr>
        <p:spPr>
          <a:xfrm>
            <a:off x="1331640" y="472514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20/06/14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79512" y="4725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Etat Initial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79512" y="3140968"/>
            <a:ext cx="3456384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/>
              <a:t>5</a:t>
            </a:r>
            <a:r>
              <a:rPr lang="fr-FR" sz="1400" dirty="0" smtClean="0"/>
              <a:t>: recouvrement &gt; à 75% de l’AlgoBox</a:t>
            </a:r>
            <a:r>
              <a:rPr lang="fr-FR" sz="1400" dirty="0" smtClean="0">
                <a:latin typeface="Calibri"/>
              </a:rPr>
              <a:t>®</a:t>
            </a:r>
          </a:p>
          <a:p>
            <a:r>
              <a:rPr lang="fr-FR" sz="1400" b="1" dirty="0" smtClean="0">
                <a:latin typeface="Calibri"/>
              </a:rPr>
              <a:t>4</a:t>
            </a:r>
            <a:r>
              <a:rPr lang="fr-FR" sz="1400" dirty="0" smtClean="0">
                <a:latin typeface="Calibri"/>
              </a:rPr>
              <a:t>: recouvrement entre 50% et 75%</a:t>
            </a:r>
          </a:p>
          <a:p>
            <a:r>
              <a:rPr lang="fr-FR" sz="1400" b="1" dirty="0" smtClean="0">
                <a:latin typeface="Calibri"/>
              </a:rPr>
              <a:t>3</a:t>
            </a:r>
            <a:r>
              <a:rPr lang="fr-FR" sz="1400" dirty="0" smtClean="0">
                <a:latin typeface="Calibri"/>
              </a:rPr>
              <a:t>: recouvrement entre 25% et 50%</a:t>
            </a:r>
          </a:p>
          <a:p>
            <a:r>
              <a:rPr lang="fr-FR" sz="1400" b="1" dirty="0" smtClean="0">
                <a:latin typeface="Calibri"/>
              </a:rPr>
              <a:t>2</a:t>
            </a:r>
            <a:r>
              <a:rPr lang="fr-FR" sz="1400" dirty="0" smtClean="0">
                <a:latin typeface="Calibri"/>
              </a:rPr>
              <a:t>: recouvrement entre 5 et 25 %</a:t>
            </a:r>
          </a:p>
          <a:p>
            <a:r>
              <a:rPr lang="fr-FR" sz="1400" b="1" dirty="0" smtClean="0">
                <a:latin typeface="Calibri"/>
              </a:rPr>
              <a:t>1</a:t>
            </a:r>
            <a:r>
              <a:rPr lang="fr-FR" sz="1400" dirty="0" smtClean="0">
                <a:latin typeface="Calibri"/>
              </a:rPr>
              <a:t>: recouvrement &lt; 5%</a:t>
            </a:r>
          </a:p>
          <a:p>
            <a:r>
              <a:rPr lang="fr-FR" sz="1400" b="1" dirty="0" smtClean="0">
                <a:latin typeface="Calibri"/>
              </a:rPr>
              <a:t>+</a:t>
            </a:r>
            <a:r>
              <a:rPr lang="fr-FR" sz="1400" dirty="0" smtClean="0">
                <a:latin typeface="Calibri"/>
              </a:rPr>
              <a:t>: très peu abondant (1 individu)</a:t>
            </a:r>
            <a:endParaRPr lang="fr-FR" sz="1400" dirty="0" smtClean="0"/>
          </a:p>
        </p:txBody>
      </p:sp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920" y="2927986"/>
            <a:ext cx="1584176" cy="1651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3" name="Groupe 22"/>
          <p:cNvGrpSpPr/>
          <p:nvPr/>
        </p:nvGrpSpPr>
        <p:grpSpPr>
          <a:xfrm>
            <a:off x="5652120" y="3140968"/>
            <a:ext cx="1872208" cy="1419417"/>
            <a:chOff x="395536" y="4797152"/>
            <a:chExt cx="2376264" cy="1867654"/>
          </a:xfrm>
        </p:grpSpPr>
        <p:pic>
          <p:nvPicPr>
            <p:cNvPr id="24" name="Picture 2" descr="C:\Users\Julia\Documents\Documents\Stage Rhuys\Plage du Fogeo\Photos\Fogeo 10_06_14\P1030789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4797152"/>
              <a:ext cx="2376264" cy="18002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5" name="ZoneTexte 24"/>
            <p:cNvSpPr txBox="1"/>
            <p:nvPr/>
          </p:nvSpPr>
          <p:spPr>
            <a:xfrm>
              <a:off x="395536" y="6381327"/>
              <a:ext cx="2303552" cy="2834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Liseron des dunes © </a:t>
              </a:r>
              <a:r>
                <a:rPr lang="fr-FR" sz="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J.Cochet</a:t>
              </a:r>
              <a:r>
                <a:rPr lang="fr-FR" sz="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Fogeo, </a:t>
              </a:r>
              <a:endParaRPr lang="fr-FR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051" name="Picture 3" descr="C:\Users\Julia\Documents\Documents\Stage Rhuys\Plage de Penvins\Photos\Suscinio 20_06_14\IMG_8156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3212976"/>
            <a:ext cx="1701209" cy="1152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8" name="Groupe 27"/>
          <p:cNvGrpSpPr/>
          <p:nvPr/>
        </p:nvGrpSpPr>
        <p:grpSpPr>
          <a:xfrm>
            <a:off x="0" y="-27384"/>
            <a:ext cx="9144000" cy="792088"/>
            <a:chOff x="0" y="-27384"/>
            <a:chExt cx="9108504" cy="576064"/>
          </a:xfrm>
        </p:grpSpPr>
        <p:sp>
          <p:nvSpPr>
            <p:cNvPr id="29" name="Rectangle 28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La mise en place</a:t>
              </a:r>
              <a:endParaRPr lang="fr-FR" sz="14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683568" y="764704"/>
            <a:ext cx="8229600" cy="548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recherche à la science participative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431032" y="1268760"/>
            <a:ext cx="8712968" cy="4237931"/>
          </a:xfrm>
        </p:spPr>
        <p:txBody>
          <a:bodyPr/>
          <a:lstStyle/>
          <a:p>
            <a:pPr marL="0" indent="0">
              <a:spcBef>
                <a:spcPts val="0"/>
              </a:spcBef>
            </a:pPr>
            <a:r>
              <a:rPr lang="fr-FR" sz="1600" dirty="0" smtClean="0"/>
              <a:t> Collaboration avec RIEM (Réseau sciences marines participatives)</a:t>
            </a:r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251520" y="2420888"/>
            <a:ext cx="5044165" cy="3816424"/>
            <a:chOff x="1112012" y="2348347"/>
            <a:chExt cx="5044165" cy="3816424"/>
          </a:xfrm>
        </p:grpSpPr>
        <p:pic>
          <p:nvPicPr>
            <p:cNvPr id="7" name="Picture 2" descr="C:\Users\Julia\Documents\Documents\Stage Rhuys\RIEM\photo 21_02_15\Algobox n°1\P1070740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2013" y="2348881"/>
              <a:ext cx="2448272" cy="183620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8" name="Picture 7" descr="C:\Users\Julia\Documents\Documents\Stage Rhuys\oraux du mois de mars\img_20150221_130429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2012" y="4311097"/>
              <a:ext cx="2448272" cy="183620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9" name="Picture 8" descr="C:\Users\Julia\Documents\Documents\Stage Rhuys\oraux du mois de mars\img_20150221_130355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6308" y="2348347"/>
              <a:ext cx="2379869" cy="178490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0" name="ZoneTexte 9"/>
            <p:cNvSpPr txBox="1"/>
            <p:nvPr/>
          </p:nvSpPr>
          <p:spPr>
            <a:xfrm>
              <a:off x="1114804" y="4005064"/>
              <a:ext cx="1368964" cy="1974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© Y. Yvetot, Penvins, 21/02/15</a:t>
              </a:r>
              <a:endParaRPr lang="fr-FR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1112012" y="5967281"/>
              <a:ext cx="1368964" cy="1974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© Y. Yvetot, Penvins, 21/02/15</a:t>
              </a:r>
              <a:endParaRPr lang="fr-FR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3776308" y="3932523"/>
              <a:ext cx="1368964" cy="1974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© Y. Yvetot, Penvins, 21/02/15</a:t>
              </a:r>
              <a:endParaRPr lang="fr-FR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3" name="Picture 9" descr="C:\Users\Julia\Documents\Documents\Stage Rhuys\oraux du mois de mars\r-nouvelle-mission2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1433468" cy="1080120"/>
          </a:xfrm>
          <a:prstGeom prst="rect">
            <a:avLst/>
          </a:prstGeom>
          <a:noFill/>
        </p:spPr>
      </p:pic>
      <p:grpSp>
        <p:nvGrpSpPr>
          <p:cNvPr id="14" name="Groupe 13"/>
          <p:cNvGrpSpPr/>
          <p:nvPr/>
        </p:nvGrpSpPr>
        <p:grpSpPr>
          <a:xfrm>
            <a:off x="5508104" y="2564904"/>
            <a:ext cx="3528392" cy="3888432"/>
            <a:chOff x="323528" y="62817"/>
            <a:chExt cx="8352928" cy="6618259"/>
          </a:xfrm>
        </p:grpSpPr>
        <p:pic>
          <p:nvPicPr>
            <p:cNvPr id="15" name="Picture 2" descr="C:\Users\Julia\Documents\Documents\Stage Rhuys\RIEM\calendrier des marées Penerf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62817"/>
              <a:ext cx="8352928" cy="661825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6" name="Rectangle à coins arrondis 15"/>
            <p:cNvSpPr/>
            <p:nvPr/>
          </p:nvSpPr>
          <p:spPr>
            <a:xfrm>
              <a:off x="395536" y="4437112"/>
              <a:ext cx="1944216" cy="36004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17" name="Rectangle à coins arrondis 16"/>
            <p:cNvSpPr/>
            <p:nvPr/>
          </p:nvSpPr>
          <p:spPr>
            <a:xfrm>
              <a:off x="395536" y="4797152"/>
              <a:ext cx="1944216" cy="216024"/>
            </a:xfrm>
            <a:prstGeom prst="round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18" name="Rectangle à coins arrondis 17"/>
            <p:cNvSpPr/>
            <p:nvPr/>
          </p:nvSpPr>
          <p:spPr>
            <a:xfrm>
              <a:off x="323528" y="5805264"/>
              <a:ext cx="2016224" cy="360040"/>
            </a:xfrm>
            <a:prstGeom prst="roundRect">
              <a:avLst/>
            </a:prstGeom>
            <a:noFill/>
            <a:ln w="38100">
              <a:solidFill>
                <a:srgbClr val="07BB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19" name="Rectangle à coins arrondis 18"/>
            <p:cNvSpPr/>
            <p:nvPr/>
          </p:nvSpPr>
          <p:spPr>
            <a:xfrm>
              <a:off x="2411760" y="3789040"/>
              <a:ext cx="2016224" cy="43204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20" name="Rectangle à coins arrondis 19"/>
            <p:cNvSpPr/>
            <p:nvPr/>
          </p:nvSpPr>
          <p:spPr>
            <a:xfrm>
              <a:off x="2483768" y="4221088"/>
              <a:ext cx="1944216" cy="360040"/>
            </a:xfrm>
            <a:prstGeom prst="round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21" name="Rectangle à coins arrondis 20"/>
            <p:cNvSpPr/>
            <p:nvPr/>
          </p:nvSpPr>
          <p:spPr>
            <a:xfrm>
              <a:off x="2411760" y="980728"/>
              <a:ext cx="2016224" cy="432048"/>
            </a:xfrm>
            <a:prstGeom prst="roundRect">
              <a:avLst/>
            </a:prstGeom>
            <a:noFill/>
            <a:ln w="38100">
              <a:solidFill>
                <a:srgbClr val="07BB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22" name="Rectangle à coins arrondis 21"/>
            <p:cNvSpPr/>
            <p:nvPr/>
          </p:nvSpPr>
          <p:spPr>
            <a:xfrm>
              <a:off x="2411760" y="2348880"/>
              <a:ext cx="2016224" cy="432048"/>
            </a:xfrm>
            <a:prstGeom prst="roundRect">
              <a:avLst/>
            </a:prstGeom>
            <a:noFill/>
            <a:ln w="38100">
              <a:solidFill>
                <a:srgbClr val="07BB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23" name="Rectangle à coins arrondis 22"/>
            <p:cNvSpPr/>
            <p:nvPr/>
          </p:nvSpPr>
          <p:spPr>
            <a:xfrm>
              <a:off x="2411760" y="5157192"/>
              <a:ext cx="2016224" cy="432048"/>
            </a:xfrm>
            <a:prstGeom prst="roundRect">
              <a:avLst/>
            </a:prstGeom>
            <a:noFill/>
            <a:ln w="38100">
              <a:solidFill>
                <a:srgbClr val="07BB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24" name="Rectangle à coins arrondis 23"/>
            <p:cNvSpPr/>
            <p:nvPr/>
          </p:nvSpPr>
          <p:spPr>
            <a:xfrm>
              <a:off x="4572000" y="548680"/>
              <a:ext cx="2016224" cy="432048"/>
            </a:xfrm>
            <a:prstGeom prst="roundRect">
              <a:avLst/>
            </a:prstGeom>
            <a:noFill/>
            <a:ln w="38100">
              <a:solidFill>
                <a:srgbClr val="07BB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25" name="Rectangle à coins arrondis 24"/>
            <p:cNvSpPr/>
            <p:nvPr/>
          </p:nvSpPr>
          <p:spPr>
            <a:xfrm>
              <a:off x="4499992" y="1916832"/>
              <a:ext cx="2016224" cy="504056"/>
            </a:xfrm>
            <a:prstGeom prst="roundRect">
              <a:avLst/>
            </a:prstGeom>
            <a:noFill/>
            <a:ln w="38100">
              <a:solidFill>
                <a:srgbClr val="07BB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26" name="Rectangle à coins arrondis 25"/>
            <p:cNvSpPr/>
            <p:nvPr/>
          </p:nvSpPr>
          <p:spPr>
            <a:xfrm>
              <a:off x="4572000" y="3789040"/>
              <a:ext cx="2016224" cy="43204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27" name="Rectangle à coins arrondis 26"/>
            <p:cNvSpPr/>
            <p:nvPr/>
          </p:nvSpPr>
          <p:spPr>
            <a:xfrm>
              <a:off x="4644008" y="4005064"/>
              <a:ext cx="1944216" cy="360040"/>
            </a:xfrm>
            <a:prstGeom prst="round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28" name="Rectangle à coins arrondis 27"/>
            <p:cNvSpPr/>
            <p:nvPr/>
          </p:nvSpPr>
          <p:spPr>
            <a:xfrm>
              <a:off x="4572000" y="3429000"/>
              <a:ext cx="2016224" cy="360040"/>
            </a:xfrm>
            <a:prstGeom prst="roundRect">
              <a:avLst/>
            </a:prstGeom>
            <a:noFill/>
            <a:ln w="38100">
              <a:solidFill>
                <a:srgbClr val="07BB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29" name="Rectangle à coins arrondis 28"/>
            <p:cNvSpPr/>
            <p:nvPr/>
          </p:nvSpPr>
          <p:spPr>
            <a:xfrm>
              <a:off x="4572000" y="4797152"/>
              <a:ext cx="2016224" cy="432048"/>
            </a:xfrm>
            <a:prstGeom prst="roundRect">
              <a:avLst/>
            </a:prstGeom>
            <a:noFill/>
            <a:ln w="38100">
              <a:solidFill>
                <a:srgbClr val="07BB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30" name="Rectangle à coins arrondis 29"/>
            <p:cNvSpPr/>
            <p:nvPr/>
          </p:nvSpPr>
          <p:spPr>
            <a:xfrm>
              <a:off x="6660232" y="1340768"/>
              <a:ext cx="2016224" cy="43204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31" name="Rectangle à coins arrondis 30"/>
            <p:cNvSpPr/>
            <p:nvPr/>
          </p:nvSpPr>
          <p:spPr>
            <a:xfrm>
              <a:off x="4572000" y="6165304"/>
              <a:ext cx="2016224" cy="432048"/>
            </a:xfrm>
            <a:prstGeom prst="roundRect">
              <a:avLst/>
            </a:prstGeom>
            <a:noFill/>
            <a:ln w="38100">
              <a:solidFill>
                <a:srgbClr val="07BB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32" name="Rectangle à coins arrondis 31"/>
            <p:cNvSpPr/>
            <p:nvPr/>
          </p:nvSpPr>
          <p:spPr>
            <a:xfrm>
              <a:off x="6660232" y="2780928"/>
              <a:ext cx="2016224" cy="432048"/>
            </a:xfrm>
            <a:prstGeom prst="roundRect">
              <a:avLst/>
            </a:prstGeom>
            <a:noFill/>
            <a:ln w="38100">
              <a:solidFill>
                <a:srgbClr val="07BB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33" name="Rectangle à coins arrondis 32"/>
            <p:cNvSpPr/>
            <p:nvPr/>
          </p:nvSpPr>
          <p:spPr>
            <a:xfrm>
              <a:off x="6660232" y="4149080"/>
              <a:ext cx="2016224" cy="432048"/>
            </a:xfrm>
            <a:prstGeom prst="roundRect">
              <a:avLst/>
            </a:prstGeom>
            <a:noFill/>
            <a:ln w="38100">
              <a:solidFill>
                <a:srgbClr val="07BB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34" name="Rectangle à coins arrondis 33"/>
            <p:cNvSpPr/>
            <p:nvPr/>
          </p:nvSpPr>
          <p:spPr>
            <a:xfrm>
              <a:off x="6660232" y="5589240"/>
              <a:ext cx="2016224" cy="432048"/>
            </a:xfrm>
            <a:prstGeom prst="roundRect">
              <a:avLst/>
            </a:prstGeom>
            <a:noFill/>
            <a:ln w="38100">
              <a:solidFill>
                <a:srgbClr val="07BB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</p:grpSp>
      <p:sp>
        <p:nvSpPr>
          <p:cNvPr id="35" name="ZoneTexte 34"/>
          <p:cNvSpPr txBox="1"/>
          <p:nvPr/>
        </p:nvSpPr>
        <p:spPr>
          <a:xfrm>
            <a:off x="5508104" y="213285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Calendrier des actions</a:t>
            </a:r>
            <a:endParaRPr lang="fr-FR" b="1" dirty="0"/>
          </a:p>
        </p:txBody>
      </p:sp>
      <p:sp>
        <p:nvSpPr>
          <p:cNvPr id="36" name="AutoShape 10"/>
          <p:cNvSpPr>
            <a:spLocks noChangeArrowheads="1"/>
          </p:cNvSpPr>
          <p:nvPr/>
        </p:nvSpPr>
        <p:spPr bwMode="auto">
          <a:xfrm>
            <a:off x="3779912" y="5949280"/>
            <a:ext cx="1512168" cy="576064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Tous protocoles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=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7 personnes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3851920" y="5157192"/>
            <a:ext cx="1440160" cy="648072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Protocoles AlgoBox®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=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 personnes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3851920" y="4365104"/>
            <a:ext cx="1440160" cy="648072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7030A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Possible</a:t>
            </a: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remplissage AlgoBox®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=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4 personnes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9" name="Groupe 38"/>
          <p:cNvGrpSpPr/>
          <p:nvPr/>
        </p:nvGrpSpPr>
        <p:grpSpPr>
          <a:xfrm>
            <a:off x="0" y="-27384"/>
            <a:ext cx="9144000" cy="720080"/>
            <a:chOff x="0" y="-27384"/>
            <a:chExt cx="9108504" cy="576064"/>
          </a:xfrm>
        </p:grpSpPr>
        <p:sp>
          <p:nvSpPr>
            <p:cNvPr id="40" name="Rectangle 39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 système</a:t>
              </a:r>
              <a:endParaRPr lang="fr-FR" sz="1400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07504" y="692696"/>
            <a:ext cx="9036496" cy="782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Bientôt une nouvelle mission…Le </a:t>
            </a:r>
            <a:r>
              <a:rPr lang="fr-FR" sz="2400" b="1" dirty="0" smtClean="0">
                <a:latin typeface="+mj-lt"/>
                <a:ea typeface="+mj-ea"/>
                <a:cs typeface="+mj-cs"/>
              </a:rPr>
              <a:t>F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ogeo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Kerjouano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179512" y="1484784"/>
            <a:ext cx="5025099" cy="1787785"/>
            <a:chOff x="179512" y="1916832"/>
            <a:chExt cx="4464496" cy="1728192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916832"/>
              <a:ext cx="4380054" cy="1728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ZoneTexte 6"/>
            <p:cNvSpPr txBox="1"/>
            <p:nvPr/>
          </p:nvSpPr>
          <p:spPr>
            <a:xfrm>
              <a:off x="251520" y="2492896"/>
              <a:ext cx="11878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AlgoBox</a:t>
              </a:r>
              <a:r>
                <a:rPr lang="fr-FR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®</a:t>
              </a:r>
              <a:endPara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Accolade fermante 7"/>
            <p:cNvSpPr/>
            <p:nvPr/>
          </p:nvSpPr>
          <p:spPr>
            <a:xfrm rot="16200000">
              <a:off x="503548" y="2456892"/>
              <a:ext cx="288032" cy="936103"/>
            </a:xfrm>
            <a:prstGeom prst="rightBrace">
              <a:avLst>
                <a:gd name="adj1" fmla="val 9396"/>
                <a:gd name="adj2" fmla="val 5000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1944035" y="2492896"/>
              <a:ext cx="11878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AlgoBox</a:t>
              </a:r>
              <a:r>
                <a:rPr lang="fr-FR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®</a:t>
              </a:r>
              <a:endPara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Accolade fermante 9"/>
            <p:cNvSpPr/>
            <p:nvPr/>
          </p:nvSpPr>
          <p:spPr>
            <a:xfrm rot="16200000">
              <a:off x="2196063" y="2456892"/>
              <a:ext cx="288032" cy="936103"/>
            </a:xfrm>
            <a:prstGeom prst="rightBrace">
              <a:avLst>
                <a:gd name="adj1" fmla="val 9396"/>
                <a:gd name="adj2" fmla="val 5000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3456203" y="2492896"/>
              <a:ext cx="11878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AlgoBox</a:t>
              </a:r>
              <a:r>
                <a:rPr lang="fr-FR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®</a:t>
              </a:r>
              <a:endPara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Accolade fermante 11"/>
            <p:cNvSpPr/>
            <p:nvPr/>
          </p:nvSpPr>
          <p:spPr>
            <a:xfrm rot="16200000">
              <a:off x="3708231" y="2456892"/>
              <a:ext cx="288032" cy="936103"/>
            </a:xfrm>
            <a:prstGeom prst="rightBrace">
              <a:avLst>
                <a:gd name="adj1" fmla="val 9396"/>
                <a:gd name="adj2" fmla="val 5000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3" name="Connecteur droit avec flèche 12"/>
            <p:cNvCxnSpPr/>
            <p:nvPr/>
          </p:nvCxnSpPr>
          <p:spPr>
            <a:xfrm>
              <a:off x="1187624" y="3356992"/>
              <a:ext cx="432048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/>
            <p:cNvCxnSpPr/>
            <p:nvPr/>
          </p:nvCxnSpPr>
          <p:spPr>
            <a:xfrm>
              <a:off x="2915816" y="3284984"/>
              <a:ext cx="432048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ZoneTexte 14"/>
            <p:cNvSpPr txBox="1"/>
            <p:nvPr/>
          </p:nvSpPr>
          <p:spPr>
            <a:xfrm>
              <a:off x="1115616" y="3356992"/>
              <a:ext cx="6126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 err="1" smtClean="0"/>
                <a:t>Tri-fils</a:t>
              </a:r>
              <a:endParaRPr lang="fr-FR" sz="1050" dirty="0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2843808" y="3284984"/>
              <a:ext cx="6126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 err="1" smtClean="0"/>
                <a:t>Tri-fils</a:t>
              </a:r>
              <a:endParaRPr lang="fr-FR" sz="1050" dirty="0"/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5235534" y="2031973"/>
            <a:ext cx="1352690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18 Algobox</a:t>
            </a:r>
            <a:r>
              <a:rPr lang="fr-FR" sz="1600" dirty="0" smtClean="0">
                <a:latin typeface="Calibri"/>
              </a:rPr>
              <a:t>®</a:t>
            </a:r>
            <a:endParaRPr lang="fr-FR" sz="1600" dirty="0"/>
          </a:p>
        </p:txBody>
      </p:sp>
      <p:pic>
        <p:nvPicPr>
          <p:cNvPr id="18" name="Picture 9" descr="C:\Users\Julia\Documents\Documents\Stage Rhuys\Cartes\Carte Jpeg\plage du Fogeo.jpe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3356992"/>
            <a:ext cx="7248470" cy="3429000"/>
          </a:xfrm>
          <a:prstGeom prst="rect">
            <a:avLst/>
          </a:prstGeom>
          <a:noFill/>
        </p:spPr>
      </p:pic>
      <p:cxnSp>
        <p:nvCxnSpPr>
          <p:cNvPr id="19" name="Connecteur droit avec flèche 18"/>
          <p:cNvCxnSpPr/>
          <p:nvPr/>
        </p:nvCxnSpPr>
        <p:spPr>
          <a:xfrm>
            <a:off x="6677988" y="2247996"/>
            <a:ext cx="4863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7236296" y="1700809"/>
            <a:ext cx="15945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18m</a:t>
            </a:r>
            <a:r>
              <a:rPr lang="fr-FR" sz="1600" b="1" dirty="0" smtClean="0">
                <a:latin typeface="Calibri"/>
              </a:rPr>
              <a:t>³ </a:t>
            </a:r>
            <a:r>
              <a:rPr lang="fr-FR" sz="1600" dirty="0" smtClean="0">
                <a:latin typeface="Calibri"/>
              </a:rPr>
              <a:t>d’algues/AlgoBox®</a:t>
            </a:r>
          </a:p>
          <a:p>
            <a:pPr algn="ctr"/>
            <a:r>
              <a:rPr lang="fr-FR" sz="1600" dirty="0" smtClean="0">
                <a:latin typeface="Calibri"/>
              </a:rPr>
              <a:t>± 324 m³</a:t>
            </a:r>
            <a:endParaRPr lang="fr-FR" sz="1600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6804248" y="3429000"/>
            <a:ext cx="2160240" cy="18722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attente de remplissage</a:t>
            </a:r>
            <a:endParaRPr lang="fr-FR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0" y="-27384"/>
            <a:ext cx="9144000" cy="792088"/>
            <a:chOff x="0" y="-27384"/>
            <a:chExt cx="9108504" cy="576064"/>
          </a:xfrm>
        </p:grpSpPr>
        <p:sp>
          <p:nvSpPr>
            <p:cNvPr id="23" name="Rectangle 22"/>
            <p:cNvSpPr/>
            <p:nvPr/>
          </p:nvSpPr>
          <p:spPr>
            <a:xfrm>
              <a:off x="0" y="-27384"/>
              <a:ext cx="1115616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Contexte</a:t>
              </a:r>
              <a:endParaRPr lang="fr-FR" sz="14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115616" y="-27384"/>
              <a:ext cx="1368152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</a:t>
              </a:r>
              <a:r>
                <a:rPr lang="fr-FR" sz="1400" dirty="0" err="1" smtClean="0"/>
                <a:t>Littoralg</a:t>
              </a:r>
              <a:endParaRPr lang="fr-FR" sz="140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483768" y="-27384"/>
              <a:ext cx="144016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Projet « AlgoBox</a:t>
              </a:r>
              <a:r>
                <a:rPr lang="fr-FR" sz="1400" dirty="0" smtClean="0">
                  <a:latin typeface="Calibri"/>
                </a:rPr>
                <a:t>® »</a:t>
              </a:r>
              <a:endParaRPr lang="fr-FR" sz="140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923928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 système</a:t>
              </a:r>
              <a:endParaRPr lang="fr-FR" sz="14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220072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de suivi</a:t>
              </a:r>
              <a:endParaRPr lang="fr-FR" sz="140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516216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plage »</a:t>
              </a:r>
              <a:endParaRPr lang="fr-FR" sz="140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812360" y="-27384"/>
              <a:ext cx="129614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Les protocoles  « AlgoBox</a:t>
              </a:r>
              <a:r>
                <a:rPr lang="fr-FR" sz="1400" dirty="0" smtClean="0">
                  <a:latin typeface="Calibri"/>
                </a:rPr>
                <a:t>®</a:t>
              </a:r>
              <a:r>
                <a:rPr lang="fr-FR" sz="1400" dirty="0" smtClean="0"/>
                <a:t> »</a:t>
              </a:r>
              <a:endParaRPr lang="fr-FR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Merci de votre attention et de votre intérêt pour ce projet!!!</a:t>
            </a:r>
            <a:endParaRPr lang="fr-FR" dirty="0"/>
          </a:p>
        </p:txBody>
      </p:sp>
      <p:pic>
        <p:nvPicPr>
          <p:cNvPr id="5" name="Picture 2" descr="C:\Users\Julia\Documents\Documents\Stage Rhuys\Plage de Penvins\Photos\Penvins 06_12_14\Panoramique\Panoramique 061214.t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268825"/>
            <a:ext cx="9144000" cy="3104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9" descr="C:\Users\Julia\Documents\Documents\Stage Rhuys\oraux du mois de mars\r-nouvelle-mission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293096"/>
            <a:ext cx="3153630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chnique">
  <a:themeElements>
    <a:clrScheme name="Technique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que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qu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1709</TotalTime>
  <Words>1749</Words>
  <Application>Microsoft Macintosh PowerPoint</Application>
  <PresentationFormat>Présentation à l'écran (4:3)</PresentationFormat>
  <Paragraphs>413</Paragraphs>
  <Slides>24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Technique</vt:lpstr>
      <vt:lpstr>Un système expérimental pour la régénération dunaire</vt:lpstr>
      <vt:lpstr>La dune : 1ère barrière naturelle</vt:lpstr>
      <vt:lpstr>Un littoral en érosion</vt:lpstr>
      <vt:lpstr>Quelle stratégie adopter ??</vt:lpstr>
      <vt:lpstr>Présentation PowerPoint</vt:lpstr>
      <vt:lpstr>Présentation PowerPoint</vt:lpstr>
      <vt:lpstr>Présentation PowerPoint</vt:lpstr>
      <vt:lpstr>De Littoralg aux AlgoBox®</vt:lpstr>
      <vt:lpstr>Présentation PowerPoint</vt:lpstr>
      <vt:lpstr>Présentation PowerPoint</vt:lpstr>
      <vt:lpstr>Présentation PowerPoint</vt:lpstr>
      <vt:lpstr>En attendant les échouages….</vt:lpstr>
      <vt:lpstr>Présentation PowerPoint</vt:lpstr>
      <vt:lpstr>Présentation PowerPoint</vt:lpstr>
      <vt:lpstr>Répartition des tâches</vt:lpstr>
      <vt:lpstr>Présentation PowerPoint</vt:lpstr>
      <vt:lpstr>Présentation PowerPoint</vt:lpstr>
      <vt:lpstr>Suivi de l’avifaune inféodée à la laisse de mer Groupe N°1, 2 et N°3</vt:lpstr>
      <vt:lpstr>Présentation PowerPoint</vt:lpstr>
      <vt:lpstr>Réactions face aux marées de vives-eaux Groupe N°2</vt:lpstr>
      <vt:lpstr>Présentation PowerPoint</vt:lpstr>
      <vt:lpstr>Présentation PowerPoint</vt:lpstr>
      <vt:lpstr>Présentation PowerPoint</vt:lpstr>
      <vt:lpstr>Merci de votre attention et de votre intérêt pour ce projet!!!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Julia</dc:creator>
  <cp:lastModifiedBy>Renée Dussol</cp:lastModifiedBy>
  <cp:revision>103</cp:revision>
  <dcterms:created xsi:type="dcterms:W3CDTF">2015-03-10T09:40:06Z</dcterms:created>
  <dcterms:modified xsi:type="dcterms:W3CDTF">2015-03-26T10:41:42Z</dcterms:modified>
</cp:coreProperties>
</file>